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363" r:id="rId2"/>
    <p:sldId id="364" r:id="rId3"/>
    <p:sldId id="365" r:id="rId4"/>
    <p:sldId id="408" r:id="rId5"/>
    <p:sldId id="368" r:id="rId6"/>
    <p:sldId id="367" r:id="rId7"/>
    <p:sldId id="405" r:id="rId8"/>
    <p:sldId id="406" r:id="rId9"/>
    <p:sldId id="407" r:id="rId10"/>
    <p:sldId id="392" r:id="rId11"/>
    <p:sldId id="381" r:id="rId12"/>
    <p:sldId id="394" r:id="rId13"/>
    <p:sldId id="396" r:id="rId14"/>
    <p:sldId id="384" r:id="rId15"/>
    <p:sldId id="385" r:id="rId16"/>
    <p:sldId id="398" r:id="rId17"/>
    <p:sldId id="399" r:id="rId18"/>
    <p:sldId id="386" r:id="rId19"/>
    <p:sldId id="409" r:id="rId20"/>
    <p:sldId id="410" r:id="rId21"/>
    <p:sldId id="373" r:id="rId22"/>
    <p:sldId id="370"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990000"/>
    <a:srgbClr val="091A4F"/>
    <a:srgbClr val="102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1" autoAdjust="0"/>
    <p:restoredTop sz="95014" autoAdjust="0"/>
  </p:normalViewPr>
  <p:slideViewPr>
    <p:cSldViewPr>
      <p:cViewPr>
        <p:scale>
          <a:sx n="70" d="100"/>
          <a:sy n="70" d="100"/>
        </p:scale>
        <p:origin x="-1338" y="-96"/>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959EB94-F5AD-452B-B5FD-14B74BEC6075}" type="datetimeFigureOut">
              <a:rPr lang="en-US" smtClean="0"/>
              <a:t>6/9/2016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D937EE-F0B7-4AC3-94B7-22809C3A57B5}" type="slidenum">
              <a:rPr lang="en-US" smtClean="0"/>
              <a:t>‹#›</a:t>
            </a:fld>
            <a:endParaRPr lang="en-US" dirty="0"/>
          </a:p>
        </p:txBody>
      </p:sp>
    </p:spTree>
    <p:extLst>
      <p:ext uri="{BB962C8B-B14F-4D97-AF65-F5344CB8AC3E}">
        <p14:creationId xmlns:p14="http://schemas.microsoft.com/office/powerpoint/2010/main" val="20916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5D937EE-F0B7-4AC3-94B7-22809C3A57B5}" type="slidenum">
              <a:rPr lang="en-US" smtClean="0"/>
              <a:t>1</a:t>
            </a:fld>
            <a:endParaRPr lang="en-US" dirty="0"/>
          </a:p>
        </p:txBody>
      </p:sp>
    </p:spTree>
    <p:extLst>
      <p:ext uri="{BB962C8B-B14F-4D97-AF65-F5344CB8AC3E}">
        <p14:creationId xmlns:p14="http://schemas.microsoft.com/office/powerpoint/2010/main" val="3329290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blown dust</a:t>
            </a:r>
            <a:r>
              <a:rPr lang="en-US" baseline="0" dirty="0" smtClean="0"/>
              <a:t> is naturally suppressed by snow/ice cover. The top panel showed that the suppression option helped the January 2015 forecast accuracy dramatically. On the averaged a 52% reduction in over-estimation was achieved.</a:t>
            </a:r>
          </a:p>
          <a:p>
            <a:endParaRPr lang="en-US" baseline="0" dirty="0" smtClean="0"/>
          </a:p>
          <a:p>
            <a:r>
              <a:rPr lang="en-US" baseline="0" dirty="0" smtClean="0"/>
              <a:t>The bottom panel showed that a dust storm happened on the evening of May 11 2014. The spike in surface concentration for PM2.5 was obvious noted by the measurement (open circles) compared to a severe underestimation by the simulation without windblown dust parameterization (red line) and the significant improved simulation results accounting windblown dust emissions due to the Owen’s Equation (blue line).</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11</a:t>
            </a:fld>
            <a:endParaRPr lang="en-US" dirty="0"/>
          </a:p>
        </p:txBody>
      </p:sp>
    </p:spTree>
    <p:extLst>
      <p:ext uri="{BB962C8B-B14F-4D97-AF65-F5344CB8AC3E}">
        <p14:creationId xmlns:p14="http://schemas.microsoft.com/office/powerpoint/2010/main" val="424492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Saharan</a:t>
            </a:r>
            <a:r>
              <a:rPr lang="en-US" baseline="0" dirty="0" smtClean="0"/>
              <a:t> dust intrusion event occurred between May 9-11 2015 was recorded by imageries compiled by the VIIRS instrument on board of JPSS-1. The blue swaths on the imageries reflects the aerosol optical depth in accordance with the color scale shown in the lower left corner color bars.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12</a:t>
            </a:fld>
            <a:endParaRPr lang="en-US" dirty="0"/>
          </a:p>
        </p:txBody>
      </p:sp>
    </p:spTree>
    <p:extLst>
      <p:ext uri="{BB962C8B-B14F-4D97-AF65-F5344CB8AC3E}">
        <p14:creationId xmlns:p14="http://schemas.microsoft.com/office/powerpoint/2010/main" val="2030427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same Saharan dust intrusion case shown in the previous slide impact a large swath in southern FL. The background shading represents NAQFC predicted surface concentration of PM2.5 where the filled circle represents measured value by the </a:t>
            </a:r>
            <a:r>
              <a:rPr lang="en-US" baseline="0" dirty="0" err="1" smtClean="0"/>
              <a:t>AIRNow</a:t>
            </a:r>
            <a:r>
              <a:rPr lang="en-US" baseline="0" dirty="0" smtClean="0"/>
              <a:t> surface network. Both sets of values are depicted in accordance with the color bar in the bottom of the plots.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13</a:t>
            </a:fld>
            <a:endParaRPr lang="en-US" dirty="0"/>
          </a:p>
        </p:txBody>
      </p:sp>
    </p:spTree>
    <p:extLst>
      <p:ext uri="{BB962C8B-B14F-4D97-AF65-F5344CB8AC3E}">
        <p14:creationId xmlns:p14="http://schemas.microsoft.com/office/powerpoint/2010/main" val="4140411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Engagement</a:t>
            </a:r>
            <a:r>
              <a:rPr lang="en-US" baseline="0" dirty="0" smtClean="0"/>
              <a:t> in the DISCOVER-AQ (Deriving Information and Surface Conditions from </a:t>
            </a:r>
            <a:r>
              <a:rPr lang="en-US" baseline="0" dirty="0" err="1" smtClean="0"/>
              <a:t>VErtically</a:t>
            </a:r>
            <a:r>
              <a:rPr lang="en-US" baseline="0" dirty="0" smtClean="0"/>
              <a:t> Resolved measurements relevant to Air Quality) field campaigns benefited NAQFC considerably in terms of access to campaign data and daily discussions during the campaigns.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14</a:t>
            </a:fld>
            <a:endParaRPr lang="en-US" dirty="0"/>
          </a:p>
        </p:txBody>
      </p:sp>
    </p:spTree>
    <p:extLst>
      <p:ext uri="{BB962C8B-B14F-4D97-AF65-F5344CB8AC3E}">
        <p14:creationId xmlns:p14="http://schemas.microsoft.com/office/powerpoint/2010/main" val="156879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NOAA SOAS (Southern</a:t>
            </a:r>
            <a:r>
              <a:rPr lang="en-US" baseline="0" dirty="0" smtClean="0"/>
              <a:t> Oxidant and Aerosol Study) </a:t>
            </a:r>
            <a:r>
              <a:rPr lang="en-US" dirty="0" smtClean="0"/>
              <a:t>was</a:t>
            </a:r>
            <a:r>
              <a:rPr lang="en-US" baseline="0" dirty="0" smtClean="0"/>
              <a:t> an important study. Besides concentrations, the study also focused on processes. DDM, the CMAQ Direct Decoupled Method, is a brute force utility within CMAQ designed to analyze processes. The DDM can be employed to examine the highly temporally resolved chemical compositional data from the campaign.</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15</a:t>
            </a:fld>
            <a:endParaRPr lang="en-US" dirty="0"/>
          </a:p>
        </p:txBody>
      </p:sp>
    </p:spTree>
    <p:extLst>
      <p:ext uri="{BB962C8B-B14F-4D97-AF65-F5344CB8AC3E}">
        <p14:creationId xmlns:p14="http://schemas.microsoft.com/office/powerpoint/2010/main" val="3231269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altLang="en-US" sz="1100" dirty="0"/>
              <a:t>Objective: Best estimated state of the chemical composition of the  atmosphere (lower troposphere)</a:t>
            </a:r>
          </a:p>
          <a:p>
            <a:pPr>
              <a:lnSpc>
                <a:spcPct val="90000"/>
              </a:lnSpc>
            </a:pPr>
            <a:endParaRPr lang="en-US" altLang="en-US" sz="1100" dirty="0"/>
          </a:p>
          <a:p>
            <a:pPr>
              <a:lnSpc>
                <a:spcPct val="90000"/>
              </a:lnSpc>
            </a:pPr>
            <a:r>
              <a:rPr lang="en-US" altLang="en-US" sz="1100" dirty="0"/>
              <a:t>A sizeable user group: AQ application as well as health epidemiology scenarios</a:t>
            </a:r>
          </a:p>
          <a:p>
            <a:pPr>
              <a:lnSpc>
                <a:spcPct val="90000"/>
              </a:lnSpc>
            </a:pPr>
            <a:endParaRPr lang="en-US" altLang="en-US" sz="1100" dirty="0"/>
          </a:p>
          <a:p>
            <a:r>
              <a:rPr lang="en-US" sz="1100" dirty="0">
                <a:solidFill>
                  <a:schemeClr val="bg1"/>
                </a:solidFill>
              </a:rPr>
              <a:t>A ‘reanalysis’ is a climate or weather model simulation of the past that includes data assimilation of historical observations. The observations can be very comprehensive (satellite, in situ, multiple variables) or relatively sparse (say, sea level pressure only), and the models themselves are quite varied. Generally these models are drawn from the weather forecasting community (at least for the atmospheric components) which explains the odd terminology. An ‘analysis’ from a weather forecasting model is the 6 hour (say) forecast from the time of observations. Weather forecasting groups realized a decade or so ago that the time series of their weather forecasts (the analyses) could not be used to track long term changes because their models had been updated many times over the decades. Thus the idea arose to ‘re-analyze’ the historical observations with a single consistent model. These sets of 6 hour forecasts using the data available at each point are then more consistent in time (and presumably more accurate) that the original analyses were. </a:t>
            </a:r>
          </a:p>
        </p:txBody>
      </p:sp>
      <p:sp>
        <p:nvSpPr>
          <p:cNvPr id="23556" name="Slide Number Placeholder 3"/>
          <p:cNvSpPr>
            <a:spLocks noGrp="1"/>
          </p:cNvSpPr>
          <p:nvPr>
            <p:ph type="sldNum" sz="quarter" idx="5"/>
          </p:nvPr>
        </p:nvSpPr>
        <p:spPr bwMode="auto">
          <a:noFill/>
          <a:ln>
            <a:miter lim="800000"/>
            <a:headEnd/>
            <a:tailEnd/>
          </a:ln>
        </p:spPr>
        <p:txBody>
          <a:bodyPr/>
          <a:lstStyle/>
          <a:p>
            <a:fld id="{ABB72486-8AE7-4F66-8656-0A90A6C53012}" type="slidenum">
              <a:rPr lang="en-US" altLang="en-US" smtClean="0"/>
              <a:pPr/>
              <a:t>16</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t>For chemical</a:t>
            </a:r>
            <a:r>
              <a:rPr lang="en-US" altLang="en-US" baseline="0" dirty="0" smtClean="0"/>
              <a:t> data assimilation, across the board improvement was achieved when quality assured data were assimilated frequently.</a:t>
            </a:r>
            <a:endParaRPr lang="en-US" altLang="en-US" dirty="0" smtClean="0"/>
          </a:p>
        </p:txBody>
      </p:sp>
      <p:sp>
        <p:nvSpPr>
          <p:cNvPr id="35844" name="Slide Number Placeholder 3"/>
          <p:cNvSpPr>
            <a:spLocks noGrp="1"/>
          </p:cNvSpPr>
          <p:nvPr>
            <p:ph type="sldNum" sz="quarter" idx="5"/>
          </p:nvPr>
        </p:nvSpPr>
        <p:spPr bwMode="auto">
          <a:noFill/>
          <a:ln>
            <a:miter lim="800000"/>
            <a:headEnd/>
            <a:tailEnd/>
          </a:ln>
        </p:spPr>
        <p:txBody>
          <a:bodyPr/>
          <a:lstStyle/>
          <a:p>
            <a:fld id="{CF8FEBB8-D1CF-4F6C-B881-39128404E93E}" type="slidenum">
              <a:rPr lang="en-US" altLang="en-US" smtClean="0"/>
              <a:pPr/>
              <a:t>17</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a:t>
            </a:r>
            <a:r>
              <a:rPr lang="en-US" baseline="0" dirty="0" smtClean="0"/>
              <a:t> </a:t>
            </a:r>
            <a:r>
              <a:rPr lang="en-US" dirty="0" smtClean="0"/>
              <a:t>Friendly interface now available. Large data set will be</a:t>
            </a:r>
            <a:r>
              <a:rPr lang="en-US" baseline="0" dirty="0" smtClean="0"/>
              <a:t> constantly available. We are in the process of building a portal at ARL similar to the NCEP NOMADS since it has high user satisfaction, is easy to navigate, and has reliable access.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18</a:t>
            </a:fld>
            <a:endParaRPr lang="en-US" dirty="0"/>
          </a:p>
        </p:txBody>
      </p:sp>
    </p:spTree>
    <p:extLst>
      <p:ext uri="{BB962C8B-B14F-4D97-AF65-F5344CB8AC3E}">
        <p14:creationId xmlns:p14="http://schemas.microsoft.com/office/powerpoint/2010/main" val="1387816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play a unique role in transitioning</a:t>
            </a:r>
            <a:r>
              <a:rPr lang="en-US" baseline="0" dirty="0" smtClean="0"/>
              <a:t> research to operations for NAQFC. Our team measures success both basing on forecast performance: timeliness and accuracy as well as scientific recognition.</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19</a:t>
            </a:fld>
            <a:endParaRPr lang="en-US" dirty="0"/>
          </a:p>
        </p:txBody>
      </p:sp>
    </p:spTree>
    <p:extLst>
      <p:ext uri="{BB962C8B-B14F-4D97-AF65-F5344CB8AC3E}">
        <p14:creationId xmlns:p14="http://schemas.microsoft.com/office/powerpoint/2010/main" val="38191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to follow are two NAQFC  talks on two most influential processes of AQ forecasting.</a:t>
            </a:r>
            <a:endParaRPr lang="en-US" dirty="0" smtClean="0"/>
          </a:p>
          <a:p>
            <a:r>
              <a:rPr lang="en-US" dirty="0" smtClean="0"/>
              <a:t>POSTER .</a:t>
            </a:r>
            <a:r>
              <a:rPr lang="en-US" baseline="0" dirty="0" smtClean="0"/>
              <a:t> Cordially be invited to visit our afternoon poster session.</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20</a:t>
            </a:fld>
            <a:endParaRPr lang="en-US" dirty="0"/>
          </a:p>
        </p:txBody>
      </p:sp>
    </p:spTree>
    <p:extLst>
      <p:ext uri="{BB962C8B-B14F-4D97-AF65-F5344CB8AC3E}">
        <p14:creationId xmlns:p14="http://schemas.microsoft.com/office/powerpoint/2010/main" val="306669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2013 alone, five and a half million people died due to air pollution. The color codes for each country depict the annual casualties. World-wide, air pollution is the number four cause of premature death. In terms of exposure, 85% of the world’s population live in areas not meeting the World Health Organization’s air quality guideline for healthy air.</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a:t>
            </a:fld>
            <a:endParaRPr lang="en-US" dirty="0"/>
          </a:p>
        </p:txBody>
      </p:sp>
    </p:spTree>
    <p:extLst>
      <p:ext uri="{BB962C8B-B14F-4D97-AF65-F5344CB8AC3E}">
        <p14:creationId xmlns:p14="http://schemas.microsoft.com/office/powerpoint/2010/main" val="1149707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affiliations and collaborators</a:t>
            </a:r>
            <a:r>
              <a:rPr lang="en-US" baseline="0" dirty="0" smtClean="0"/>
              <a:t> – both academia and government institution communities.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21</a:t>
            </a:fld>
            <a:endParaRPr lang="en-US" dirty="0"/>
          </a:p>
        </p:txBody>
      </p:sp>
    </p:spTree>
    <p:extLst>
      <p:ext uri="{BB962C8B-B14F-4D97-AF65-F5344CB8AC3E}">
        <p14:creationId xmlns:p14="http://schemas.microsoft.com/office/powerpoint/2010/main" val="710156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22</a:t>
            </a:fld>
            <a:endParaRPr lang="en-US" dirty="0"/>
          </a:p>
        </p:txBody>
      </p:sp>
    </p:spTree>
    <p:extLst>
      <p:ext uri="{BB962C8B-B14F-4D97-AF65-F5344CB8AC3E}">
        <p14:creationId xmlns:p14="http://schemas.microsoft.com/office/powerpoint/2010/main" val="103921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last four decades, considering the doubling of GDP and vehicle miles travelled, the pollutant emission rate had not grown proportionally. The bottom dark-green line showed a decrease of 68%</a:t>
            </a:r>
          </a:p>
          <a:p>
            <a:r>
              <a:rPr lang="en-US" baseline="0" dirty="0" smtClean="0"/>
              <a:t>in the lumped emission amount accounting for CO, PM2.5, elemental Carbon, </a:t>
            </a:r>
            <a:r>
              <a:rPr lang="en-US" baseline="0" dirty="0" err="1" smtClean="0"/>
              <a:t>SOx</a:t>
            </a:r>
            <a:r>
              <a:rPr lang="en-US" baseline="0" dirty="0" smtClean="0"/>
              <a:t>, NOx and ozone. However, in terms of health impact much the American urban dwellers are inhaling unhealthy air.</a:t>
            </a:r>
          </a:p>
          <a:p>
            <a:r>
              <a:rPr lang="en-US" baseline="0" dirty="0" smtClean="0"/>
              <a:t>This report from an American Lung association affiliated study between 2011-2013 showed that 44% of Americans are inhaling unhealthy air regularly.  </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a:t>
            </a:fld>
            <a:endParaRPr lang="en-US" dirty="0"/>
          </a:p>
        </p:txBody>
      </p:sp>
    </p:spTree>
    <p:extLst>
      <p:ext uri="{BB962C8B-B14F-4D97-AF65-F5344CB8AC3E}">
        <p14:creationId xmlns:p14="http://schemas.microsoft.com/office/powerpoint/2010/main" val="107890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products and three expertise areas</a:t>
            </a:r>
            <a:r>
              <a:rPr lang="en-US" baseline="0" dirty="0" smtClean="0"/>
              <a:t> leveraging with one another for mutual and collective benefits.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5</a:t>
            </a:fld>
            <a:endParaRPr lang="en-US" dirty="0"/>
          </a:p>
        </p:txBody>
      </p:sp>
    </p:spTree>
    <p:extLst>
      <p:ext uri="{BB962C8B-B14F-4D97-AF65-F5344CB8AC3E}">
        <p14:creationId xmlns:p14="http://schemas.microsoft.com/office/powerpoint/2010/main" val="234938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NOAA National Weather Service (NWS) National</a:t>
            </a:r>
            <a:r>
              <a:rPr lang="en-US" baseline="0" dirty="0" smtClean="0"/>
              <a:t> Air Quality Forecast Capability (NAQFC) is a modeling system designed to provide air quality forecast guidance for the U. S.  The NAQFC was established in 2004 to provide ground-level ozone (and eventually PM</a:t>
            </a:r>
            <a:r>
              <a:rPr lang="en-US" baseline="-25000" dirty="0" smtClean="0"/>
              <a:t>2.5</a:t>
            </a:r>
            <a:r>
              <a:rPr lang="en-US" baseline="0" dirty="0" smtClean="0"/>
              <a:t>) forecasts for the conterminous U. S. (CONUS).  The NAQFC utilizes the NWS North American Mesoscale (NAM) meteorological model run of the Non-hydrostatic Mesoscale Model (NMM) core to provide forecast meteorological fields.  These data drive the U. S. Environmental Protection Agency (U.S. EPA) Community Multiscale Air Quality (CMAQ) version 4.6 modeling system which produces 48-hr forecast fields of ground-layer ozone and PM2.5 mixing ratios.  The CMAQ portion of the NAQFC system uses 12 km horizontal grid spacing and 35 vertical layers from the surface to 100 </a:t>
            </a:r>
            <a:r>
              <a:rPr lang="en-US" baseline="0" dirty="0" err="1" smtClean="0"/>
              <a:t>hPa</a:t>
            </a:r>
            <a:r>
              <a:rPr lang="en-US" baseline="0" dirty="0" smtClean="0"/>
              <a:t>.  Emissions inputs to CMAQ use the latest available U.S. EPA National Emissions Inventory (NEI) with electric generating units (EGUs) updated with Continuous Emission Monitoring (CEM) data and projections to the current forecast year using data from the Department of Energy’s Annual Energy Outlook.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6</a:t>
            </a:fld>
            <a:endParaRPr lang="en-US" dirty="0"/>
          </a:p>
        </p:txBody>
      </p:sp>
    </p:spTree>
    <p:extLst>
      <p:ext uri="{BB962C8B-B14F-4D97-AF65-F5344CB8AC3E}">
        <p14:creationId xmlns:p14="http://schemas.microsoft.com/office/powerpoint/2010/main" val="376938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last ARL Lab review</a:t>
            </a:r>
            <a:r>
              <a:rPr lang="en-US" baseline="0" dirty="0" smtClean="0"/>
              <a:t> in 2011, there has been significant improvement in the accuracy of the ozone forecast. In particular, the over-estimations in most of the year especially in the late summer months were significantly reduced. For instance, in July 2011, the daily maximum 8 h average ozone averaged over the CONUS was around 11 </a:t>
            </a:r>
            <a:r>
              <a:rPr lang="en-US" baseline="0" dirty="0" err="1" smtClean="0"/>
              <a:t>ppbv</a:t>
            </a:r>
            <a:r>
              <a:rPr lang="en-US" baseline="0" dirty="0" smtClean="0"/>
              <a:t>.  The counterpart value for 2015 was around 4.5 </a:t>
            </a:r>
            <a:r>
              <a:rPr lang="en-US" baseline="0" dirty="0" err="1" smtClean="0"/>
              <a:t>ppbv</a:t>
            </a:r>
            <a:r>
              <a:rPr lang="en-US" baseline="0" dirty="0" smtClean="0"/>
              <a:t>. For PM2.5, the trend of gradual improvement in forecasting accuracy was not obvious.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7</a:t>
            </a:fld>
            <a:endParaRPr lang="en-US" dirty="0"/>
          </a:p>
        </p:txBody>
      </p:sp>
    </p:spTree>
    <p:extLst>
      <p:ext uri="{BB962C8B-B14F-4D97-AF65-F5344CB8AC3E}">
        <p14:creationId xmlns:p14="http://schemas.microsoft.com/office/powerpoint/2010/main" val="2556160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upgrades performed to NAQFC over the past 5 years could</a:t>
            </a:r>
            <a:r>
              <a:rPr lang="en-US" baseline="0" dirty="0" smtClean="0"/>
              <a:t> be categorized by subject areas. However, one common tread linking them together is that NAQFC objectives and upgrades are dynamic. Some were imposed on NAQFC by upstream processes such as NAM change, and some were pursued due to obvious potential for improvement for forecasting accuracy.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8</a:t>
            </a:fld>
            <a:endParaRPr lang="en-US" dirty="0"/>
          </a:p>
        </p:txBody>
      </p:sp>
    </p:spTree>
    <p:extLst>
      <p:ext uri="{BB962C8B-B14F-4D97-AF65-F5344CB8AC3E}">
        <p14:creationId xmlns:p14="http://schemas.microsoft.com/office/powerpoint/2010/main" val="2613345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left panel shows two of the many cities</a:t>
            </a:r>
            <a:r>
              <a:rPr lang="en-US" baseline="0" dirty="0" smtClean="0"/>
              <a:t> we studied to adjust NOx emission inventory released by the U.S. EPA.  All values are spatially averaged for urban centers. Temporally, all values were monthly averages and for AQS and NAQFC they were averaged between 6:00-9:00am local hours, and OMI is taken for its daytime overpass value.</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9</a:t>
            </a:fld>
            <a:endParaRPr lang="en-US" dirty="0"/>
          </a:p>
        </p:txBody>
      </p:sp>
    </p:spTree>
    <p:extLst>
      <p:ext uri="{BB962C8B-B14F-4D97-AF65-F5344CB8AC3E}">
        <p14:creationId xmlns:p14="http://schemas.microsoft.com/office/powerpoint/2010/main" val="387155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right panel shows a</a:t>
            </a:r>
            <a:r>
              <a:rPr lang="en-US" baseline="0" dirty="0" smtClean="0"/>
              <a:t> movie of contrast between a dust storm case where such intermittent sources was captured “with”  wind-blown dust parameterization (dubbed “with”) subtracting from the same case where parameterization was not accounted for “without” (dubbed “without”). The left column depicted a daily NESIDS Hazard Mapping System report for the same day – July 20 2014.</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10</a:t>
            </a:fld>
            <a:endParaRPr lang="en-US" dirty="0"/>
          </a:p>
        </p:txBody>
      </p:sp>
    </p:spTree>
    <p:extLst>
      <p:ext uri="{BB962C8B-B14F-4D97-AF65-F5344CB8AC3E}">
        <p14:creationId xmlns:p14="http://schemas.microsoft.com/office/powerpoint/2010/main" val="1643156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410200"/>
            <a:ext cx="990600" cy="990600"/>
          </a:xfrm>
          <a:prstGeom prst="rect">
            <a:avLst/>
          </a:prstGeom>
        </p:spPr>
      </p:pic>
    </p:spTree>
    <p:extLst>
      <p:ext uri="{BB962C8B-B14F-4D97-AF65-F5344CB8AC3E}">
        <p14:creationId xmlns:p14="http://schemas.microsoft.com/office/powerpoint/2010/main" val="26254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122861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91493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660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072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9"/>
          <p:cNvSpPr>
            <a:spLocks noGrp="1"/>
          </p:cNvSpPr>
          <p:nvPr>
            <p:ph type="ftr" sz="quarter" idx="10"/>
          </p:nvPr>
        </p:nvSpPr>
        <p:spPr/>
        <p:txBody>
          <a:bodyPr/>
          <a:lstStyle/>
          <a:p>
            <a:r>
              <a:rPr lang="en-US" dirty="0" smtClean="0"/>
              <a:t>ARL Science Review, June 21-23, 2016</a:t>
            </a:r>
            <a:endParaRPr lang="en-US" dirty="0"/>
          </a:p>
        </p:txBody>
      </p:sp>
      <p:sp>
        <p:nvSpPr>
          <p:cNvPr id="11" name="Slide Number Placeholder 10"/>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299192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p:txBody>
          <a:bodyPr/>
          <a:lstStyle/>
          <a:p>
            <a:r>
              <a:rPr lang="en-US" dirty="0" smtClean="0"/>
              <a:t>ARL Science Review, June 21-23, 2016</a:t>
            </a:r>
            <a:endParaRPr lang="en-US" dirty="0"/>
          </a:p>
        </p:txBody>
      </p:sp>
      <p:sp>
        <p:nvSpPr>
          <p:cNvPr id="7" name="Slide Number Placeholder 6"/>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828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98993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21390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091A4F"/>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b="1">
                <a:solidFill>
                  <a:srgbClr val="091A4F"/>
                </a:solidFill>
              </a:defRPr>
            </a:lvl1pPr>
          </a:lstStyle>
          <a:p>
            <a:r>
              <a:rPr lang="en-US" dirty="0" smtClean="0"/>
              <a:t>ARL Science Review, June 21-23, 2016</a:t>
            </a: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a:defRPr sz="1400" b="1">
                <a:solidFill>
                  <a:srgbClr val="091A4F"/>
                </a:solidFill>
              </a:defRPr>
            </a:lvl1pPr>
          </a:lstStyle>
          <a:p>
            <a:fld id="{66CAC88C-31F3-4764-B964-B930D18D7C5C}" type="slidenum">
              <a:rPr lang="en-US" smtClean="0"/>
              <a:pPr/>
              <a:t>‹#›</a:t>
            </a:fld>
            <a:endParaRPr lang="en-US" dirty="0"/>
          </a:p>
        </p:txBody>
      </p:sp>
      <p:sp>
        <p:nvSpPr>
          <p:cNvPr id="4" name="Rectangle 3"/>
          <p:cNvSpPr/>
          <p:nvPr userDrawn="1"/>
        </p:nvSpPr>
        <p:spPr>
          <a:xfrm>
            <a:off x="0"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2859" y="0"/>
            <a:ext cx="9121141" cy="4571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09205"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568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wmf"/><Relationship Id="rId5" Type="http://schemas.openxmlformats.org/officeDocument/2006/relationships/image" Target="../media/image16.png"/><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wmf"/><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5.em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286000"/>
            <a:ext cx="6400800" cy="3200400"/>
          </a:xfrm>
        </p:spPr>
        <p:txBody>
          <a:bodyPr>
            <a:noAutofit/>
          </a:bodyPr>
          <a:lstStyle/>
          <a:p>
            <a:r>
              <a:rPr lang="en-US" dirty="0"/>
              <a:t>Pius Lee </a:t>
            </a:r>
          </a:p>
          <a:p>
            <a:r>
              <a:rPr lang="en-US" dirty="0"/>
              <a:t>NOAA/Air Resources Laboratory </a:t>
            </a:r>
          </a:p>
          <a:p>
            <a:r>
              <a:rPr lang="en-US" dirty="0" smtClean="0"/>
              <a:t>June 22, 2016</a:t>
            </a:r>
          </a:p>
          <a:p>
            <a:endParaRPr lang="en-US" sz="1000" dirty="0"/>
          </a:p>
          <a:p>
            <a:pPr>
              <a:spcBef>
                <a:spcPct val="0"/>
              </a:spcBef>
            </a:pPr>
            <a:r>
              <a:rPr lang="en-US" altLang="en-US" dirty="0"/>
              <a:t>Team:   Daniel Tong, Hyuncheol Kim, Li Pan, Youhua Tang, </a:t>
            </a:r>
            <a:r>
              <a:rPr lang="en-US" altLang="en-US" dirty="0" smtClean="0"/>
              <a:t>Rick Saylor, </a:t>
            </a:r>
          </a:p>
          <a:p>
            <a:pPr>
              <a:spcBef>
                <a:spcPct val="0"/>
              </a:spcBef>
            </a:pPr>
            <a:r>
              <a:rPr lang="en-US" altLang="en-US" dirty="0" smtClean="0"/>
              <a:t>Min Huang and </a:t>
            </a:r>
            <a:r>
              <a:rPr lang="en-US" altLang="en-US" dirty="0"/>
              <a:t>Barry </a:t>
            </a:r>
            <a:r>
              <a:rPr lang="en-US" altLang="en-US" dirty="0" smtClean="0"/>
              <a:t>Baker</a:t>
            </a:r>
            <a:endParaRPr lang="en-US" altLang="en-US" dirty="0"/>
          </a:p>
          <a:p>
            <a:endParaRPr lang="en-US" dirty="0"/>
          </a:p>
        </p:txBody>
      </p:sp>
      <p:sp>
        <p:nvSpPr>
          <p:cNvPr id="3" name="Title 2"/>
          <p:cNvSpPr>
            <a:spLocks noGrp="1"/>
          </p:cNvSpPr>
          <p:nvPr>
            <p:ph type="title"/>
          </p:nvPr>
        </p:nvSpPr>
        <p:spPr/>
        <p:txBody>
          <a:bodyPr/>
          <a:lstStyle/>
          <a:p>
            <a:r>
              <a:rPr lang="en-US" dirty="0"/>
              <a:t>Air Quality Forecast Modeling</a:t>
            </a:r>
          </a:p>
        </p:txBody>
      </p:sp>
    </p:spTree>
    <p:extLst>
      <p:ext uri="{BB962C8B-B14F-4D97-AF65-F5344CB8AC3E}">
        <p14:creationId xmlns:p14="http://schemas.microsoft.com/office/powerpoint/2010/main" val="1171787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bg1"/>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60" y="1661120"/>
            <a:ext cx="7620000" cy="46482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997"/>
          <a:stretch/>
        </p:blipFill>
        <p:spPr>
          <a:xfrm>
            <a:off x="0" y="2276872"/>
            <a:ext cx="1979712" cy="1875185"/>
          </a:xfrm>
          <a:prstGeom prst="rect">
            <a:avLst/>
          </a:prstGeom>
        </p:spPr>
      </p:pic>
      <p:sp>
        <p:nvSpPr>
          <p:cNvPr id="9" name="Title 1"/>
          <p:cNvSpPr txBox="1">
            <a:spLocks/>
          </p:cNvSpPr>
          <p:nvPr/>
        </p:nvSpPr>
        <p:spPr>
          <a:xfrm>
            <a:off x="304800" y="152636"/>
            <a:ext cx="8610599" cy="990364"/>
          </a:xfrm>
          <a:prstGeom prst="rect">
            <a:avLst/>
          </a:prstGeom>
        </p:spPr>
        <p:txBody>
          <a:bodyPr/>
          <a:lstStyle>
            <a:lvl1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2pPr>
            <a:lvl3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3pPr>
            <a:lvl4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4pPr>
            <a:lvl5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5pPr>
            <a:lvl6pPr marL="4572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6pPr>
            <a:lvl7pPr marL="9144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7pPr>
            <a:lvl8pPr marL="13716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8pPr>
            <a:lvl9pPr marL="18288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9pPr>
          </a:lstStyle>
          <a:p>
            <a:r>
              <a:rPr lang="en-US" b="0" kern="0" dirty="0" smtClean="0">
                <a:solidFill>
                  <a:srgbClr val="000000"/>
                </a:solidFill>
                <a:effectLst/>
              </a:rPr>
              <a:t>Impact of forest fires in </a:t>
            </a:r>
          </a:p>
          <a:p>
            <a:r>
              <a:rPr lang="en-US" b="0" kern="0" dirty="0" smtClean="0">
                <a:solidFill>
                  <a:srgbClr val="000000"/>
                </a:solidFill>
                <a:effectLst/>
              </a:rPr>
              <a:t>testing of PM2.5 predictions</a:t>
            </a:r>
          </a:p>
          <a:p>
            <a:endParaRPr lang="en-US" b="0" kern="0" dirty="0">
              <a:solidFill>
                <a:srgbClr val="000000"/>
              </a:solidFill>
              <a:effectLst/>
            </a:endParaRPr>
          </a:p>
        </p:txBody>
      </p:sp>
      <p:sp>
        <p:nvSpPr>
          <p:cNvPr id="10" name="TextBox 9"/>
          <p:cNvSpPr txBox="1"/>
          <p:nvPr/>
        </p:nvSpPr>
        <p:spPr>
          <a:xfrm>
            <a:off x="3851918" y="1440000"/>
            <a:ext cx="5063481" cy="646331"/>
          </a:xfrm>
          <a:prstGeom prst="rect">
            <a:avLst/>
          </a:prstGeom>
          <a:solidFill>
            <a:srgbClr val="FFFFFF"/>
          </a:solidFill>
        </p:spPr>
        <p:txBody>
          <a:bodyPr wrap="square" rtlCol="0">
            <a:spAutoFit/>
          </a:bodyPr>
          <a:lstStyle/>
          <a:p>
            <a:pPr fontAlgn="auto">
              <a:spcBef>
                <a:spcPts val="0"/>
              </a:spcBef>
              <a:spcAft>
                <a:spcPts val="0"/>
              </a:spcAft>
            </a:pPr>
            <a:r>
              <a:rPr lang="en-US" sz="1800" b="1" dirty="0" smtClean="0">
                <a:solidFill>
                  <a:srgbClr val="000000"/>
                </a:solidFill>
                <a:latin typeface="Arial"/>
                <a:cs typeface="+mn-cs"/>
              </a:rPr>
              <a:t>Difference between two PM2.5 predictions: </a:t>
            </a:r>
          </a:p>
          <a:p>
            <a:pPr fontAlgn="auto">
              <a:spcBef>
                <a:spcPts val="0"/>
              </a:spcBef>
              <a:spcAft>
                <a:spcPts val="0"/>
              </a:spcAft>
            </a:pPr>
            <a:r>
              <a:rPr lang="en-US" sz="1800" b="1" dirty="0" smtClean="0">
                <a:solidFill>
                  <a:srgbClr val="000000"/>
                </a:solidFill>
                <a:latin typeface="Arial"/>
                <a:cs typeface="+mn-cs"/>
              </a:rPr>
              <a:t>with-minus-without fire emissions</a:t>
            </a:r>
            <a:endParaRPr lang="en-US" sz="1800" b="1" dirty="0">
              <a:solidFill>
                <a:srgbClr val="000000"/>
              </a:solidFill>
              <a:latin typeface="Arial"/>
              <a:cs typeface="+mn-cs"/>
            </a:endParaRPr>
          </a:p>
        </p:txBody>
      </p:sp>
      <p:sp>
        <p:nvSpPr>
          <p:cNvPr id="11" name="Oval 10"/>
          <p:cNvSpPr/>
          <p:nvPr/>
        </p:nvSpPr>
        <p:spPr bwMode="auto">
          <a:xfrm>
            <a:off x="2231740" y="2237184"/>
            <a:ext cx="2952328" cy="223224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mtClean="0">
              <a:cs typeface="Arial" charset="0"/>
            </a:endParaRPr>
          </a:p>
        </p:txBody>
      </p:sp>
      <p:sp>
        <p:nvSpPr>
          <p:cNvPr id="13" name="TextBox 12"/>
          <p:cNvSpPr txBox="1"/>
          <p:nvPr/>
        </p:nvSpPr>
        <p:spPr>
          <a:xfrm>
            <a:off x="152400" y="4149080"/>
            <a:ext cx="1600200" cy="2031325"/>
          </a:xfrm>
          <a:prstGeom prst="rect">
            <a:avLst/>
          </a:prstGeom>
          <a:noFill/>
        </p:spPr>
        <p:txBody>
          <a:bodyPr wrap="square" rtlCol="0">
            <a:spAutoFit/>
          </a:bodyPr>
          <a:lstStyle/>
          <a:p>
            <a:pPr fontAlgn="auto">
              <a:spcBef>
                <a:spcPts val="0"/>
              </a:spcBef>
              <a:spcAft>
                <a:spcPts val="0"/>
              </a:spcAft>
            </a:pPr>
            <a:r>
              <a:rPr lang="en-US" b="1" dirty="0" smtClean="0">
                <a:solidFill>
                  <a:srgbClr val="000000"/>
                </a:solidFill>
                <a:latin typeface="Arial"/>
                <a:cs typeface="+mn-cs"/>
              </a:rPr>
              <a:t>NOAA NESDIS Hazard </a:t>
            </a:r>
            <a:r>
              <a:rPr lang="en-US" b="1" dirty="0">
                <a:solidFill>
                  <a:srgbClr val="000000"/>
                </a:solidFill>
                <a:latin typeface="Arial"/>
                <a:cs typeface="+mn-cs"/>
              </a:rPr>
              <a:t>Mapping System Fire and </a:t>
            </a:r>
            <a:r>
              <a:rPr lang="en-US" b="1" dirty="0" smtClean="0">
                <a:solidFill>
                  <a:srgbClr val="000000"/>
                </a:solidFill>
                <a:latin typeface="Arial"/>
                <a:cs typeface="+mn-cs"/>
              </a:rPr>
              <a:t>Smoke Analysis</a:t>
            </a:r>
            <a:endParaRPr lang="en-US" b="1" dirty="0">
              <a:solidFill>
                <a:srgbClr val="000000"/>
              </a:solidFill>
              <a:latin typeface="Arial"/>
              <a:cs typeface="+mn-cs"/>
            </a:endParaRPr>
          </a:p>
        </p:txBody>
      </p:sp>
      <p:sp>
        <p:nvSpPr>
          <p:cNvPr id="8"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14" name="Slide Number Placeholder 2"/>
          <p:cNvSpPr>
            <a:spLocks noGrp="1"/>
          </p:cNvSpPr>
          <p:nvPr>
            <p:ph type="sldNum" sz="quarter" idx="11"/>
          </p:nvPr>
        </p:nvSpPr>
        <p:spPr>
          <a:xfrm>
            <a:off x="6781800" y="6416675"/>
            <a:ext cx="2133600" cy="365125"/>
          </a:xfrm>
        </p:spPr>
        <p:txBody>
          <a:bodyPr/>
          <a:lstStyle/>
          <a:p>
            <a:fld id="{66CAC88C-31F3-4764-B964-B930D18D7C5C}" type="slidenum">
              <a:rPr lang="en-US" smtClean="0"/>
              <a:t>10</a:t>
            </a:fld>
            <a:endParaRPr lang="en-US" dirty="0"/>
          </a:p>
        </p:txBody>
      </p:sp>
      <p:sp>
        <p:nvSpPr>
          <p:cNvPr id="15" name="TextBox 14"/>
          <p:cNvSpPr txBox="1"/>
          <p:nvPr/>
        </p:nvSpPr>
        <p:spPr>
          <a:xfrm>
            <a:off x="7239000" y="190227"/>
            <a:ext cx="1000595" cy="584775"/>
          </a:xfrm>
          <a:prstGeom prst="rect">
            <a:avLst/>
          </a:prstGeom>
          <a:solidFill>
            <a:schemeClr val="bg1"/>
          </a:solidFill>
        </p:spPr>
        <p:txBody>
          <a:bodyPr wrap="none" rtlCol="0">
            <a:spAutoFit/>
          </a:bodyPr>
          <a:lstStyle/>
          <a:p>
            <a:r>
              <a:rPr lang="en-US" sz="3200" b="1" dirty="0" smtClean="0">
                <a:solidFill>
                  <a:srgbClr val="0070C0"/>
                </a:solidFill>
              </a:rPr>
              <a:t>TRL9</a:t>
            </a:r>
          </a:p>
        </p:txBody>
      </p:sp>
    </p:spTree>
    <p:extLst>
      <p:ext uri="{BB962C8B-B14F-4D97-AF65-F5344CB8AC3E}">
        <p14:creationId xmlns:p14="http://schemas.microsoft.com/office/powerpoint/2010/main" val="520371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11</a:t>
            </a:fld>
            <a:endParaRPr lang="en-US" dirty="0"/>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152400"/>
            <a:ext cx="68751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35" t="14063" r="16206" b="17842"/>
          <a:stretch/>
        </p:blipFill>
        <p:spPr>
          <a:xfrm>
            <a:off x="6846624" y="381000"/>
            <a:ext cx="1297854" cy="1080968"/>
          </a:xfrm>
          <a:prstGeom prst="rect">
            <a:avLst/>
          </a:prstGeom>
        </p:spPr>
      </p:pic>
      <p:sp>
        <p:nvSpPr>
          <p:cNvPr id="11" name="TextBox 10"/>
          <p:cNvSpPr txBox="1"/>
          <p:nvPr/>
        </p:nvSpPr>
        <p:spPr>
          <a:xfrm>
            <a:off x="4239580" y="457200"/>
            <a:ext cx="1737592" cy="292388"/>
          </a:xfrm>
          <a:prstGeom prst="rect">
            <a:avLst/>
          </a:prstGeom>
          <a:solidFill>
            <a:schemeClr val="bg1"/>
          </a:solidFill>
        </p:spPr>
        <p:txBody>
          <a:bodyPr wrap="none" rtlCol="0">
            <a:spAutoFit/>
          </a:bodyPr>
          <a:lstStyle/>
          <a:p>
            <a:r>
              <a:rPr lang="en-US" sz="1300" b="1" dirty="0" smtClean="0">
                <a:cs typeface="Arial" panose="020B0604020202020204" pitchFamily="34" charset="0"/>
              </a:rPr>
              <a:t>Implemented 2016/02</a:t>
            </a:r>
          </a:p>
        </p:txBody>
      </p:sp>
      <p:sp>
        <p:nvSpPr>
          <p:cNvPr id="13" name="TextBox 12"/>
          <p:cNvSpPr txBox="1"/>
          <p:nvPr/>
        </p:nvSpPr>
        <p:spPr>
          <a:xfrm>
            <a:off x="159488" y="202616"/>
            <a:ext cx="1483242" cy="1754326"/>
          </a:xfrm>
          <a:prstGeom prst="rect">
            <a:avLst/>
          </a:prstGeom>
          <a:noFill/>
        </p:spPr>
        <p:txBody>
          <a:bodyPr wrap="square" rtlCol="0">
            <a:spAutoFit/>
          </a:bodyPr>
          <a:lstStyle/>
          <a:p>
            <a:r>
              <a:rPr lang="en-US" dirty="0" smtClean="0">
                <a:solidFill>
                  <a:schemeClr val="bg1"/>
                </a:solidFill>
              </a:rPr>
              <a:t>Suppression emission </a:t>
            </a:r>
            <a:r>
              <a:rPr lang="en-US" dirty="0" smtClean="0">
                <a:solidFill>
                  <a:schemeClr val="bg1"/>
                </a:solidFill>
              </a:rPr>
              <a:t>of </a:t>
            </a:r>
            <a:r>
              <a:rPr lang="en-US" dirty="0" smtClean="0">
                <a:solidFill>
                  <a:schemeClr val="bg1"/>
                </a:solidFill>
              </a:rPr>
              <a:t>fugitive dust  over</a:t>
            </a:r>
          </a:p>
          <a:p>
            <a:r>
              <a:rPr lang="en-US" dirty="0" smtClean="0">
                <a:solidFill>
                  <a:schemeClr val="bg1"/>
                </a:solidFill>
              </a:rPr>
              <a:t>Ice/snow</a:t>
            </a:r>
          </a:p>
          <a:p>
            <a:r>
              <a:rPr lang="en-US" dirty="0" smtClean="0">
                <a:solidFill>
                  <a:schemeClr val="bg1"/>
                </a:solidFill>
              </a:rPr>
              <a:t>in Jan 2015</a:t>
            </a:r>
          </a:p>
        </p:txBody>
      </p:sp>
      <p:grpSp>
        <p:nvGrpSpPr>
          <p:cNvPr id="4" name="Group 3"/>
          <p:cNvGrpSpPr/>
          <p:nvPr/>
        </p:nvGrpSpPr>
        <p:grpSpPr>
          <a:xfrm>
            <a:off x="152400" y="3163186"/>
            <a:ext cx="8322987" cy="3009014"/>
            <a:chOff x="152400" y="3163186"/>
            <a:chExt cx="8322987" cy="3009014"/>
          </a:xfrm>
        </p:grpSpPr>
        <p:grpSp>
          <p:nvGrpSpPr>
            <p:cNvPr id="8" name="Group 4"/>
            <p:cNvGrpSpPr>
              <a:grpSpLocks/>
            </p:cNvGrpSpPr>
            <p:nvPr/>
          </p:nvGrpSpPr>
          <p:grpSpPr bwMode="auto">
            <a:xfrm>
              <a:off x="1600200" y="3163186"/>
              <a:ext cx="6875187" cy="3009014"/>
              <a:chOff x="285750" y="1473958"/>
              <a:chExt cx="8572500" cy="3855279"/>
            </a:xfrm>
          </p:grpSpPr>
          <p:pic>
            <p:nvPicPr>
              <p:cNvPr id="9" name="Picture 6"/>
              <p:cNvPicPr>
                <a:picLocks noChangeAspect="1"/>
              </p:cNvPicPr>
              <p:nvPr/>
            </p:nvPicPr>
            <p:blipFill>
              <a:blip r:embed="rId5">
                <a:extLst>
                  <a:ext uri="{28A0092B-C50C-407E-A947-70E740481C1C}">
                    <a14:useLocalDpi xmlns:a14="http://schemas.microsoft.com/office/drawing/2010/main" val="0"/>
                  </a:ext>
                </a:extLst>
              </a:blip>
              <a:srcRect t="-1443"/>
              <a:stretch>
                <a:fillRect/>
              </a:stretch>
            </p:blipFill>
            <p:spPr bwMode="auto">
              <a:xfrm>
                <a:off x="285750" y="1473958"/>
                <a:ext cx="8572500" cy="385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t="3998"/>
              <a:stretch>
                <a:fillRect/>
              </a:stretch>
            </p:blipFill>
            <p:spPr bwMode="auto">
              <a:xfrm>
                <a:off x="5292080" y="1847849"/>
                <a:ext cx="3070612" cy="217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4228949" y="3532136"/>
              <a:ext cx="1617687" cy="276999"/>
            </a:xfrm>
            <a:prstGeom prst="rect">
              <a:avLst/>
            </a:prstGeom>
            <a:solidFill>
              <a:schemeClr val="bg1"/>
            </a:solidFill>
          </p:spPr>
          <p:txBody>
            <a:bodyPr wrap="none" rtlCol="0">
              <a:spAutoFit/>
            </a:bodyPr>
            <a:lstStyle/>
            <a:p>
              <a:r>
                <a:rPr lang="en-US" sz="1200" b="1" dirty="0" smtClean="0"/>
                <a:t>Implemented 2016/02</a:t>
              </a:r>
            </a:p>
          </p:txBody>
        </p:sp>
        <p:sp>
          <p:nvSpPr>
            <p:cNvPr id="17" name="TextBox 16"/>
            <p:cNvSpPr txBox="1"/>
            <p:nvPr/>
          </p:nvSpPr>
          <p:spPr>
            <a:xfrm>
              <a:off x="152400" y="3276600"/>
              <a:ext cx="1483242" cy="1200329"/>
            </a:xfrm>
            <a:prstGeom prst="rect">
              <a:avLst/>
            </a:prstGeom>
            <a:noFill/>
          </p:spPr>
          <p:txBody>
            <a:bodyPr wrap="square" rtlCol="0">
              <a:spAutoFit/>
            </a:bodyPr>
            <a:lstStyle/>
            <a:p>
              <a:r>
                <a:rPr lang="en-US" dirty="0" smtClean="0">
                  <a:solidFill>
                    <a:schemeClr val="bg1"/>
                  </a:solidFill>
                </a:rPr>
                <a:t>Account for wind blown dust sources</a:t>
              </a:r>
            </a:p>
            <a:p>
              <a:r>
                <a:rPr lang="en-US" dirty="0" smtClean="0">
                  <a:solidFill>
                    <a:schemeClr val="bg1"/>
                  </a:solidFill>
                </a:rPr>
                <a:t>in May 2014</a:t>
              </a:r>
            </a:p>
          </p:txBody>
        </p:sp>
        <p:sp>
          <p:nvSpPr>
            <p:cNvPr id="15" name="TextBox 14"/>
            <p:cNvSpPr txBox="1"/>
            <p:nvPr/>
          </p:nvSpPr>
          <p:spPr>
            <a:xfrm rot="16200000">
              <a:off x="771299" y="4397447"/>
              <a:ext cx="2142972" cy="400110"/>
            </a:xfrm>
            <a:prstGeom prst="rect">
              <a:avLst/>
            </a:prstGeom>
            <a:solidFill>
              <a:schemeClr val="bg1"/>
            </a:solidFill>
          </p:spPr>
          <p:txBody>
            <a:bodyPr wrap="square" rtlCol="0">
              <a:spAutoFit/>
            </a:bodyPr>
            <a:lstStyle/>
            <a:p>
              <a:r>
                <a:rPr lang="en-US" sz="2000" b="1" dirty="0" smtClean="0"/>
                <a:t>PM</a:t>
              </a:r>
              <a:r>
                <a:rPr lang="en-US" sz="2000" b="1" baseline="-25000" dirty="0" smtClean="0"/>
                <a:t>2.5</a:t>
              </a:r>
              <a:r>
                <a:rPr lang="en-US" sz="2000" b="1" dirty="0" smtClean="0"/>
                <a:t>  (</a:t>
              </a:r>
              <a:r>
                <a:rPr lang="el-GR" sz="2000" b="1" dirty="0" smtClean="0"/>
                <a:t>μ</a:t>
              </a:r>
              <a:r>
                <a:rPr lang="en-US" sz="2000" b="1" dirty="0" smtClean="0"/>
                <a:t>g m</a:t>
              </a:r>
              <a:r>
                <a:rPr lang="en-US" sz="2000" b="1" baseline="30000" dirty="0" smtClean="0"/>
                <a:t>-3</a:t>
              </a:r>
              <a:r>
                <a:rPr lang="en-US" sz="2000" b="1" dirty="0" smtClean="0"/>
                <a:t>)      </a:t>
              </a:r>
            </a:p>
          </p:txBody>
        </p:sp>
      </p:grpSp>
      <p:sp>
        <p:nvSpPr>
          <p:cNvPr id="16" name="TextBox 15"/>
          <p:cNvSpPr txBox="1"/>
          <p:nvPr/>
        </p:nvSpPr>
        <p:spPr>
          <a:xfrm rot="16200000">
            <a:off x="747650" y="1261913"/>
            <a:ext cx="2142972" cy="400110"/>
          </a:xfrm>
          <a:prstGeom prst="rect">
            <a:avLst/>
          </a:prstGeom>
          <a:solidFill>
            <a:schemeClr val="bg1"/>
          </a:solidFill>
        </p:spPr>
        <p:txBody>
          <a:bodyPr wrap="square" rtlCol="0">
            <a:spAutoFit/>
          </a:bodyPr>
          <a:lstStyle/>
          <a:p>
            <a:r>
              <a:rPr lang="en-US" sz="2000" b="1" dirty="0" smtClean="0"/>
              <a:t>PM</a:t>
            </a:r>
            <a:r>
              <a:rPr lang="en-US" sz="2000" b="1" baseline="-25000" dirty="0" smtClean="0"/>
              <a:t>2.5</a:t>
            </a:r>
            <a:r>
              <a:rPr lang="en-US" sz="2000" b="1" dirty="0" smtClean="0"/>
              <a:t>  (</a:t>
            </a:r>
            <a:r>
              <a:rPr lang="el-GR" sz="2000" b="1" dirty="0" smtClean="0"/>
              <a:t>μ</a:t>
            </a:r>
            <a:r>
              <a:rPr lang="en-US" sz="2000" b="1" dirty="0" smtClean="0"/>
              <a:t>g m</a:t>
            </a:r>
            <a:r>
              <a:rPr lang="en-US" sz="2000" b="1" baseline="30000" dirty="0" smtClean="0"/>
              <a:t>-3</a:t>
            </a:r>
            <a:r>
              <a:rPr lang="en-US" sz="2000" b="1" dirty="0" smtClean="0"/>
              <a:t>)      </a:t>
            </a:r>
          </a:p>
        </p:txBody>
      </p:sp>
      <p:sp>
        <p:nvSpPr>
          <p:cNvPr id="18" name="TextBox 17"/>
          <p:cNvSpPr txBox="1"/>
          <p:nvPr/>
        </p:nvSpPr>
        <p:spPr>
          <a:xfrm>
            <a:off x="304800" y="1963002"/>
            <a:ext cx="1000595" cy="584775"/>
          </a:xfrm>
          <a:prstGeom prst="rect">
            <a:avLst/>
          </a:prstGeom>
          <a:solidFill>
            <a:schemeClr val="bg1"/>
          </a:solidFill>
        </p:spPr>
        <p:txBody>
          <a:bodyPr wrap="none" rtlCol="0">
            <a:spAutoFit/>
          </a:bodyPr>
          <a:lstStyle/>
          <a:p>
            <a:r>
              <a:rPr lang="en-US" sz="3200" b="1" dirty="0" smtClean="0">
                <a:solidFill>
                  <a:srgbClr val="0070C0"/>
                </a:solidFill>
              </a:rPr>
              <a:t>TRL9</a:t>
            </a:r>
          </a:p>
        </p:txBody>
      </p:sp>
      <p:sp>
        <p:nvSpPr>
          <p:cNvPr id="19" name="TextBox 18"/>
          <p:cNvSpPr txBox="1"/>
          <p:nvPr/>
        </p:nvSpPr>
        <p:spPr>
          <a:xfrm>
            <a:off x="304799" y="4597502"/>
            <a:ext cx="1000595" cy="584775"/>
          </a:xfrm>
          <a:prstGeom prst="rect">
            <a:avLst/>
          </a:prstGeom>
          <a:solidFill>
            <a:schemeClr val="bg1"/>
          </a:solidFill>
        </p:spPr>
        <p:txBody>
          <a:bodyPr wrap="none" rtlCol="0">
            <a:spAutoFit/>
          </a:bodyPr>
          <a:lstStyle/>
          <a:p>
            <a:r>
              <a:rPr lang="en-US" sz="3200" b="1" dirty="0" smtClean="0">
                <a:solidFill>
                  <a:srgbClr val="0070C0"/>
                </a:solidFill>
              </a:rPr>
              <a:t>TRL9</a:t>
            </a:r>
          </a:p>
        </p:txBody>
      </p:sp>
    </p:spTree>
    <p:extLst>
      <p:ext uri="{BB962C8B-B14F-4D97-AF65-F5344CB8AC3E}">
        <p14:creationId xmlns:p14="http://schemas.microsoft.com/office/powerpoint/2010/main" val="1007970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bg1"/>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705600" y="6492875"/>
            <a:ext cx="2133600" cy="365125"/>
          </a:xfrm>
          <a:prstGeom prst="rect">
            <a:avLst/>
          </a:prstGeom>
        </p:spPr>
        <p:txBody>
          <a:bodyPr/>
          <a:lstStyle/>
          <a:p>
            <a:fld id="{0157EC8A-953B-49DF-91CF-F91D7C6C1A4B}" type="slidenum">
              <a:rPr lang="en-US" smtClean="0"/>
              <a:t>12</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73" t="50000"/>
          <a:stretch/>
        </p:blipFill>
        <p:spPr>
          <a:xfrm>
            <a:off x="457200" y="164909"/>
            <a:ext cx="4879288" cy="2308569"/>
          </a:xfrm>
          <a:prstGeom prst="rect">
            <a:avLst/>
          </a:prstGeom>
        </p:spPr>
      </p:pic>
      <p:sp>
        <p:nvSpPr>
          <p:cNvPr id="6" name="TextBox 5"/>
          <p:cNvSpPr txBox="1"/>
          <p:nvPr/>
        </p:nvSpPr>
        <p:spPr>
          <a:xfrm>
            <a:off x="152400" y="2473478"/>
            <a:ext cx="1549207" cy="369332"/>
          </a:xfrm>
          <a:prstGeom prst="rect">
            <a:avLst/>
          </a:prstGeom>
          <a:noFill/>
        </p:spPr>
        <p:txBody>
          <a:bodyPr wrap="none" rtlCol="0">
            <a:spAutoFit/>
          </a:bodyPr>
          <a:lstStyle/>
          <a:p>
            <a:r>
              <a:rPr lang="en-US" dirty="0"/>
              <a:t>12 UTC </a:t>
            </a:r>
            <a:r>
              <a:rPr lang="en-US" dirty="0" smtClean="0"/>
              <a:t> May 9</a:t>
            </a:r>
            <a:endParaRPr lang="en-US" dirty="0"/>
          </a:p>
        </p:txBody>
      </p:sp>
      <p:sp>
        <p:nvSpPr>
          <p:cNvPr id="9" name="TextBox 8"/>
          <p:cNvSpPr txBox="1"/>
          <p:nvPr/>
        </p:nvSpPr>
        <p:spPr>
          <a:xfrm>
            <a:off x="5562600" y="215197"/>
            <a:ext cx="3470887" cy="1785104"/>
          </a:xfrm>
          <a:prstGeom prst="rect">
            <a:avLst/>
          </a:prstGeom>
          <a:noFill/>
        </p:spPr>
        <p:txBody>
          <a:bodyPr wrap="none" rtlCol="0">
            <a:spAutoFit/>
          </a:bodyPr>
          <a:lstStyle/>
          <a:p>
            <a:r>
              <a:rPr lang="en-US" dirty="0" smtClean="0"/>
              <a:t>A Recent Sahara Dust Intrusion </a:t>
            </a:r>
          </a:p>
          <a:p>
            <a:endParaRPr lang="en-US" dirty="0" smtClean="0"/>
          </a:p>
          <a:p>
            <a:r>
              <a:rPr lang="en-US" dirty="0" smtClean="0"/>
              <a:t>Sahara dust event </a:t>
            </a:r>
            <a:r>
              <a:rPr lang="en-US" sz="2000" dirty="0" smtClean="0">
                <a:solidFill>
                  <a:srgbClr val="C00000"/>
                </a:solidFill>
              </a:rPr>
              <a:t>May 9-11 2015</a:t>
            </a:r>
          </a:p>
          <a:p>
            <a:r>
              <a:rPr lang="en-US" dirty="0" smtClean="0"/>
              <a:t>VIIRS AOD</a:t>
            </a:r>
            <a:endParaRPr lang="en-US" dirty="0"/>
          </a:p>
          <a:p>
            <a:r>
              <a:rPr lang="en-US" dirty="0" smtClean="0"/>
              <a:t>Courtesy: </a:t>
            </a:r>
            <a:r>
              <a:rPr lang="en-US" dirty="0" err="1" smtClean="0"/>
              <a:t>Shobha</a:t>
            </a:r>
            <a:r>
              <a:rPr lang="en-US" dirty="0" smtClean="0"/>
              <a:t> </a:t>
            </a:r>
            <a:r>
              <a:rPr lang="en-US" dirty="0" err="1" smtClean="0"/>
              <a:t>Kondragunta</a:t>
            </a:r>
            <a:r>
              <a:rPr lang="en-US" dirty="0" smtClean="0"/>
              <a:t> </a:t>
            </a:r>
          </a:p>
          <a:p>
            <a:r>
              <a:rPr lang="en-US" dirty="0"/>
              <a:t> </a:t>
            </a:r>
            <a:r>
              <a:rPr lang="en-US" dirty="0" smtClean="0"/>
              <a:t>                 (NESDIS)</a:t>
            </a:r>
          </a:p>
        </p:txBody>
      </p:sp>
      <p:sp>
        <p:nvSpPr>
          <p:cNvPr id="10" name="Footer Placeholder 1"/>
          <p:cNvSpPr>
            <a:spLocks noGrp="1"/>
          </p:cNvSpPr>
          <p:nvPr>
            <p:ph type="ftr" sz="quarter" idx="10"/>
          </p:nvPr>
        </p:nvSpPr>
        <p:spPr>
          <a:xfrm>
            <a:off x="0" y="6553200"/>
            <a:ext cx="2895600" cy="365125"/>
          </a:xfrm>
        </p:spPr>
        <p:txBody>
          <a:bodyPr/>
          <a:lstStyle/>
          <a:p>
            <a:r>
              <a:rPr lang="en-US" dirty="0" smtClean="0"/>
              <a:t>ARL Science Review, June 21-23, 2016</a:t>
            </a:r>
            <a:endParaRPr lang="en-US" dirty="0"/>
          </a:p>
        </p:txBody>
      </p:sp>
      <p:grpSp>
        <p:nvGrpSpPr>
          <p:cNvPr id="11" name="Group 10"/>
          <p:cNvGrpSpPr/>
          <p:nvPr/>
        </p:nvGrpSpPr>
        <p:grpSpPr>
          <a:xfrm>
            <a:off x="152400" y="2278952"/>
            <a:ext cx="6705599" cy="2274135"/>
            <a:chOff x="152400" y="2278952"/>
            <a:chExt cx="6705599" cy="2274135"/>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1905000" y="2278952"/>
              <a:ext cx="4952999" cy="2271439"/>
            </a:xfrm>
            <a:prstGeom prst="rect">
              <a:avLst/>
            </a:prstGeom>
          </p:spPr>
        </p:pic>
        <p:sp>
          <p:nvSpPr>
            <p:cNvPr id="7" name="TextBox 6"/>
            <p:cNvSpPr txBox="1"/>
            <p:nvPr/>
          </p:nvSpPr>
          <p:spPr>
            <a:xfrm>
              <a:off x="152400" y="4183755"/>
              <a:ext cx="1688583" cy="369332"/>
            </a:xfrm>
            <a:prstGeom prst="rect">
              <a:avLst/>
            </a:prstGeom>
            <a:noFill/>
          </p:spPr>
          <p:txBody>
            <a:bodyPr wrap="square" rtlCol="0">
              <a:spAutoFit/>
            </a:bodyPr>
            <a:lstStyle/>
            <a:p>
              <a:r>
                <a:rPr lang="en-US" dirty="0">
                  <a:solidFill>
                    <a:srgbClr val="C00000"/>
                  </a:solidFill>
                </a:rPr>
                <a:t>12 </a:t>
              </a:r>
              <a:r>
                <a:rPr lang="en-US" dirty="0" smtClean="0">
                  <a:solidFill>
                    <a:srgbClr val="C00000"/>
                  </a:solidFill>
                </a:rPr>
                <a:t>UTC May 10 </a:t>
              </a:r>
              <a:endParaRPr lang="en-US" dirty="0">
                <a:solidFill>
                  <a:srgbClr val="C00000"/>
                </a:solidFill>
              </a:endParaRPr>
            </a:p>
          </p:txBody>
        </p:sp>
      </p:grpSp>
      <p:grpSp>
        <p:nvGrpSpPr>
          <p:cNvPr id="12" name="Group 11"/>
          <p:cNvGrpSpPr/>
          <p:nvPr/>
        </p:nvGrpSpPr>
        <p:grpSpPr>
          <a:xfrm>
            <a:off x="1600200" y="4368421"/>
            <a:ext cx="6781800" cy="2259791"/>
            <a:chOff x="1600200" y="4368421"/>
            <a:chExt cx="6781800" cy="2259791"/>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51741"/>
            <a:stretch/>
          </p:blipFill>
          <p:spPr>
            <a:xfrm>
              <a:off x="3276600" y="4368421"/>
              <a:ext cx="5105400" cy="2259791"/>
            </a:xfrm>
            <a:prstGeom prst="rect">
              <a:avLst/>
            </a:prstGeom>
          </p:spPr>
        </p:pic>
        <p:sp>
          <p:nvSpPr>
            <p:cNvPr id="8" name="TextBox 7"/>
            <p:cNvSpPr txBox="1"/>
            <p:nvPr/>
          </p:nvSpPr>
          <p:spPr>
            <a:xfrm>
              <a:off x="1600200" y="6096000"/>
              <a:ext cx="2057399" cy="369332"/>
            </a:xfrm>
            <a:prstGeom prst="rect">
              <a:avLst/>
            </a:prstGeom>
            <a:noFill/>
          </p:spPr>
          <p:txBody>
            <a:bodyPr wrap="square" rtlCol="0">
              <a:spAutoFit/>
            </a:bodyPr>
            <a:lstStyle/>
            <a:p>
              <a:r>
                <a:rPr lang="en-US" dirty="0"/>
                <a:t>12 </a:t>
              </a:r>
              <a:r>
                <a:rPr lang="en-US" dirty="0" smtClean="0"/>
                <a:t>UTC May 11</a:t>
              </a:r>
              <a:endParaRPr lang="en-US" dirty="0"/>
            </a:p>
          </p:txBody>
        </p:sp>
      </p:grpSp>
    </p:spTree>
    <p:extLst>
      <p:ext uri="{BB962C8B-B14F-4D97-AF65-F5344CB8AC3E}">
        <p14:creationId xmlns:p14="http://schemas.microsoft.com/office/powerpoint/2010/main" val="3571209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bg1"/>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0157EC8A-953B-49DF-91CF-F91D7C6C1A4B}" type="slidenum">
              <a:rPr lang="en-US" smtClean="0"/>
              <a:t>13</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736"/>
          <a:stretch/>
        </p:blipFill>
        <p:spPr>
          <a:xfrm>
            <a:off x="1143000" y="0"/>
            <a:ext cx="6858000" cy="6258910"/>
          </a:xfrm>
          <a:prstGeom prst="rect">
            <a:avLst/>
          </a:prstGeom>
        </p:spPr>
      </p:pic>
      <p:sp>
        <p:nvSpPr>
          <p:cNvPr id="4" name="Oval 3"/>
          <p:cNvSpPr/>
          <p:nvPr/>
        </p:nvSpPr>
        <p:spPr>
          <a:xfrm rot="19952153">
            <a:off x="2542071" y="3032409"/>
            <a:ext cx="919450" cy="1447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rot="19952153">
            <a:off x="5997047" y="3164336"/>
            <a:ext cx="919450" cy="1447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2540" y="218024"/>
            <a:ext cx="9440661" cy="1138773"/>
          </a:xfrm>
          <a:prstGeom prst="rect">
            <a:avLst/>
          </a:prstGeom>
          <a:noFill/>
        </p:spPr>
        <p:txBody>
          <a:bodyPr wrap="none" rtlCol="0">
            <a:spAutoFit/>
          </a:bodyPr>
          <a:lstStyle/>
          <a:p>
            <a:pPr algn="ctr"/>
            <a:r>
              <a:rPr lang="en-US" sz="1900" dirty="0" smtClean="0"/>
              <a:t>Surface concentration of PM</a:t>
            </a:r>
            <a:r>
              <a:rPr lang="en-US" sz="1900" baseline="-25000" dirty="0" smtClean="0"/>
              <a:t>2.5</a:t>
            </a:r>
            <a:r>
              <a:rPr lang="en-US" sz="1900" dirty="0" smtClean="0"/>
              <a:t> </a:t>
            </a:r>
            <a:r>
              <a:rPr lang="en-US" sz="1900" dirty="0"/>
              <a:t>a</a:t>
            </a:r>
            <a:r>
              <a:rPr lang="en-US" sz="1900" dirty="0" smtClean="0"/>
              <a:t>t 10 UTC May 11 2015: modeled (background shading),</a:t>
            </a:r>
          </a:p>
          <a:p>
            <a:pPr algn="ctr"/>
            <a:r>
              <a:rPr lang="en-US" sz="1900" dirty="0"/>
              <a:t>m</a:t>
            </a:r>
            <a:r>
              <a:rPr lang="en-US" sz="1900" dirty="0" smtClean="0"/>
              <a:t>easured (filled circle)</a:t>
            </a:r>
          </a:p>
          <a:p>
            <a:endParaRPr lang="en-US" sz="1200" dirty="0"/>
          </a:p>
          <a:p>
            <a:r>
              <a:rPr lang="en-US" dirty="0"/>
              <a:t> </a:t>
            </a:r>
            <a:r>
              <a:rPr lang="en-US" dirty="0" smtClean="0"/>
              <a:t>                 Without dynamic boundary condition </a:t>
            </a:r>
            <a:r>
              <a:rPr lang="en-US" dirty="0"/>
              <a:t>	  </a:t>
            </a:r>
            <a:r>
              <a:rPr lang="en-US" dirty="0" smtClean="0"/>
              <a:t> With dynamic boundary condition </a:t>
            </a:r>
          </a:p>
        </p:txBody>
      </p:sp>
      <p:sp>
        <p:nvSpPr>
          <p:cNvPr id="9" name="TextBox 8"/>
          <p:cNvSpPr txBox="1"/>
          <p:nvPr/>
        </p:nvSpPr>
        <p:spPr>
          <a:xfrm>
            <a:off x="6172200" y="5752110"/>
            <a:ext cx="1598515" cy="369332"/>
          </a:xfrm>
          <a:prstGeom prst="rect">
            <a:avLst/>
          </a:prstGeom>
          <a:noFill/>
          <a:ln w="12700">
            <a:solidFill>
              <a:schemeClr val="tx1"/>
            </a:solidFill>
          </a:ln>
        </p:spPr>
        <p:txBody>
          <a:bodyPr wrap="none" rtlCol="0">
            <a:spAutoFit/>
          </a:bodyPr>
          <a:lstStyle/>
          <a:p>
            <a:r>
              <a:rPr lang="en-US" b="1" dirty="0" smtClean="0"/>
              <a:t>PM</a:t>
            </a:r>
            <a:r>
              <a:rPr lang="en-US" b="1" baseline="-25000" dirty="0" smtClean="0"/>
              <a:t>2.5</a:t>
            </a:r>
            <a:r>
              <a:rPr lang="en-US" b="1" dirty="0" smtClean="0"/>
              <a:t> in µg m</a:t>
            </a:r>
            <a:r>
              <a:rPr lang="en-US" b="1" baseline="30000" dirty="0" smtClean="0"/>
              <a:t>-3</a:t>
            </a:r>
            <a:endParaRPr lang="en-US" b="1" baseline="30000" dirty="0"/>
          </a:p>
        </p:txBody>
      </p:sp>
      <p:sp>
        <p:nvSpPr>
          <p:cNvPr id="10"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11" name="TextBox 10"/>
          <p:cNvSpPr txBox="1"/>
          <p:nvPr/>
        </p:nvSpPr>
        <p:spPr>
          <a:xfrm>
            <a:off x="8011510" y="1361431"/>
            <a:ext cx="1000595" cy="584775"/>
          </a:xfrm>
          <a:prstGeom prst="rect">
            <a:avLst/>
          </a:prstGeom>
          <a:solidFill>
            <a:schemeClr val="bg1"/>
          </a:solidFill>
        </p:spPr>
        <p:txBody>
          <a:bodyPr wrap="none" rtlCol="0">
            <a:spAutoFit/>
          </a:bodyPr>
          <a:lstStyle/>
          <a:p>
            <a:r>
              <a:rPr lang="en-US" sz="3200" b="1" dirty="0" smtClean="0">
                <a:solidFill>
                  <a:srgbClr val="0070C0"/>
                </a:solidFill>
              </a:rPr>
              <a:t>TRL9</a:t>
            </a:r>
          </a:p>
        </p:txBody>
      </p:sp>
    </p:spTree>
    <p:extLst>
      <p:ext uri="{BB962C8B-B14F-4D97-AF65-F5344CB8AC3E}">
        <p14:creationId xmlns:p14="http://schemas.microsoft.com/office/powerpoint/2010/main" val="3805105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14</a:t>
            </a:fld>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654129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52400" y="1524000"/>
            <a:ext cx="2209800" cy="4617660"/>
            <a:chOff x="152400" y="1524000"/>
            <a:chExt cx="2209800" cy="4617660"/>
          </a:xfrm>
        </p:grpSpPr>
        <p:sp>
          <p:nvSpPr>
            <p:cNvPr id="5" name="TextBox 3"/>
            <p:cNvSpPr txBox="1">
              <a:spLocks noChangeArrowheads="1"/>
            </p:cNvSpPr>
            <p:nvPr/>
          </p:nvSpPr>
          <p:spPr bwMode="auto">
            <a:xfrm>
              <a:off x="152400" y="4572000"/>
              <a:ext cx="2209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en-US" sz="1600" dirty="0">
                  <a:solidFill>
                    <a:schemeClr val="bg1"/>
                  </a:solidFill>
                  <a:latin typeface="Arial" charset="0"/>
                </a:rPr>
                <a:t>4 DISCOVER-AQ Campaigns</a:t>
              </a:r>
            </a:p>
            <a:p>
              <a:pPr algn="r" eaLnBrk="1" hangingPunct="1">
                <a:spcBef>
                  <a:spcPct val="0"/>
                </a:spcBef>
                <a:buFontTx/>
                <a:buNone/>
              </a:pPr>
              <a:r>
                <a:rPr lang="en-US" altLang="en-US" sz="1600" dirty="0">
                  <a:solidFill>
                    <a:schemeClr val="bg1"/>
                  </a:solidFill>
                  <a:latin typeface="Arial" charset="0"/>
                </a:rPr>
                <a:t>Pickering and Lee, EM 2014;</a:t>
              </a:r>
            </a:p>
            <a:p>
              <a:pPr algn="r" eaLnBrk="1" hangingPunct="1">
                <a:spcBef>
                  <a:spcPct val="0"/>
                </a:spcBef>
                <a:buFontTx/>
                <a:buNone/>
              </a:pPr>
              <a:r>
                <a:rPr lang="en-US" altLang="en-US" sz="1600" dirty="0">
                  <a:solidFill>
                    <a:schemeClr val="bg1"/>
                  </a:solidFill>
                  <a:latin typeface="Arial" charset="0"/>
                </a:rPr>
                <a:t>Garner, Thompson &amp; Lee </a:t>
              </a:r>
              <a:r>
                <a:rPr lang="en-US" altLang="en-US" sz="1600" dirty="0" err="1" smtClean="0">
                  <a:solidFill>
                    <a:schemeClr val="bg1"/>
                  </a:solidFill>
                  <a:latin typeface="Arial" charset="0"/>
                </a:rPr>
                <a:t>Atm</a:t>
              </a:r>
              <a:r>
                <a:rPr lang="en-US" altLang="en-US" sz="1600" dirty="0" smtClean="0">
                  <a:solidFill>
                    <a:schemeClr val="bg1"/>
                  </a:solidFill>
                  <a:latin typeface="Arial" charset="0"/>
                </a:rPr>
                <a:t> </a:t>
              </a:r>
              <a:r>
                <a:rPr lang="en-US" altLang="en-US" sz="1600" dirty="0" err="1" smtClean="0">
                  <a:solidFill>
                    <a:schemeClr val="bg1"/>
                  </a:solidFill>
                  <a:latin typeface="Arial" charset="0"/>
                </a:rPr>
                <a:t>Chem</a:t>
              </a:r>
              <a:r>
                <a:rPr lang="en-US" altLang="en-US" sz="1600" dirty="0" smtClean="0">
                  <a:solidFill>
                    <a:schemeClr val="bg1"/>
                  </a:solidFill>
                  <a:latin typeface="Arial" charset="0"/>
                </a:rPr>
                <a:t>  </a:t>
              </a:r>
              <a:r>
                <a:rPr lang="en-US" altLang="en-US" sz="1600" dirty="0">
                  <a:solidFill>
                    <a:schemeClr val="bg1"/>
                  </a:solidFill>
                  <a:latin typeface="Arial" charset="0"/>
                </a:rPr>
                <a:t>2013</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2130012" cy="282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4"/>
          <p:cNvSpPr txBox="1">
            <a:spLocks/>
          </p:cNvSpPr>
          <p:nvPr/>
        </p:nvSpPr>
        <p:spPr>
          <a:xfrm>
            <a:off x="0" y="152400"/>
            <a:ext cx="9144000" cy="944562"/>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Relevance: Campaign Collaboration AQ Forecasting</a:t>
            </a:r>
            <a:endParaRPr lang="en-US" dirty="0"/>
          </a:p>
        </p:txBody>
      </p:sp>
    </p:spTree>
    <p:extLst>
      <p:ext uri="{BB962C8B-B14F-4D97-AF65-F5344CB8AC3E}">
        <p14:creationId xmlns:p14="http://schemas.microsoft.com/office/powerpoint/2010/main" val="2490009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15</a:t>
            </a:fld>
            <a:endParaRPr lang="en-US" dirty="0"/>
          </a:p>
        </p:txBody>
      </p:sp>
      <p:pic>
        <p:nvPicPr>
          <p:cNvPr id="10" name="Picture 54"/>
          <p:cNvPicPr>
            <a:picLocks noChangeArrowheads="1"/>
          </p:cNvPicPr>
          <p:nvPr/>
        </p:nvPicPr>
        <p:blipFill>
          <a:blip r:embed="rId3">
            <a:extLst>
              <a:ext uri="{28A0092B-C50C-407E-A947-70E740481C1C}">
                <a14:useLocalDpi xmlns:a14="http://schemas.microsoft.com/office/drawing/2010/main" val="0"/>
              </a:ext>
            </a:extLst>
          </a:blip>
          <a:srcRect l="1366" t="9071" r="7585"/>
          <a:stretch>
            <a:fillRect/>
          </a:stretch>
        </p:blipFill>
        <p:spPr bwMode="auto">
          <a:xfrm>
            <a:off x="4114800" y="2930525"/>
            <a:ext cx="4725987"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 name="Group 5"/>
          <p:cNvGrpSpPr/>
          <p:nvPr/>
        </p:nvGrpSpPr>
        <p:grpSpPr>
          <a:xfrm>
            <a:off x="76200" y="0"/>
            <a:ext cx="9067800" cy="3399396"/>
            <a:chOff x="76200" y="0"/>
            <a:chExt cx="9067800" cy="3399396"/>
          </a:xfrm>
        </p:grpSpPr>
        <p:pic>
          <p:nvPicPr>
            <p:cNvPr id="8" name="Picture 25"/>
            <p:cNvPicPr>
              <a:picLocks noChangeAspect="1"/>
            </p:cNvPicPr>
            <p:nvPr/>
          </p:nvPicPr>
          <p:blipFill>
            <a:blip r:embed="rId4">
              <a:extLst>
                <a:ext uri="{28A0092B-C50C-407E-A947-70E740481C1C}">
                  <a14:useLocalDpi xmlns:a14="http://schemas.microsoft.com/office/drawing/2010/main" val="0"/>
                </a:ext>
              </a:extLst>
            </a:blip>
            <a:srcRect t="10616" b="28862"/>
            <a:stretch>
              <a:fillRect/>
            </a:stretch>
          </p:blipFill>
          <p:spPr bwMode="auto">
            <a:xfrm>
              <a:off x="289034" y="862571"/>
              <a:ext cx="42672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6200" y="0"/>
              <a:ext cx="9067800" cy="2667000"/>
              <a:chOff x="76200" y="0"/>
              <a:chExt cx="9067800" cy="2667000"/>
            </a:xfrm>
          </p:grpSpPr>
          <p:sp>
            <p:nvSpPr>
              <p:cNvPr id="7" name="Title 4"/>
              <p:cNvSpPr txBox="1">
                <a:spLocks/>
              </p:cNvSpPr>
              <p:nvPr/>
            </p:nvSpPr>
            <p:spPr>
              <a:xfrm>
                <a:off x="76200" y="0"/>
                <a:ext cx="9067800" cy="1020762"/>
              </a:xfrm>
              <a:prstGeom prst="rect">
                <a:avLst/>
              </a:prstGeom>
            </p:spPr>
            <p:txBody>
              <a:bodyP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dirty="0" smtClean="0"/>
                  <a:t>Relevance: Campaign Collaboration </a:t>
                </a:r>
                <a:r>
                  <a:rPr lang="en-US" sz="3200" dirty="0" smtClean="0"/>
                  <a:t>AQ Forecasting</a:t>
                </a:r>
                <a:endParaRPr lang="en-US" sz="3200" dirty="0"/>
              </a:p>
            </p:txBody>
          </p:sp>
          <p:sp>
            <p:nvSpPr>
              <p:cNvPr id="9" name="TextBox 8"/>
              <p:cNvSpPr txBox="1"/>
              <p:nvPr/>
            </p:nvSpPr>
            <p:spPr>
              <a:xfrm>
                <a:off x="4861034" y="838200"/>
                <a:ext cx="3810000" cy="1015663"/>
              </a:xfrm>
              <a:prstGeom prst="rect">
                <a:avLst/>
              </a:prstGeom>
              <a:noFill/>
            </p:spPr>
            <p:txBody>
              <a:bodyPr wrap="square" rtlCol="0">
                <a:spAutoFit/>
              </a:bodyPr>
              <a:lstStyle/>
              <a:p>
                <a:r>
                  <a:rPr lang="en-US" sz="2000" dirty="0" smtClean="0">
                    <a:solidFill>
                      <a:schemeClr val="bg1"/>
                    </a:solidFill>
                  </a:rPr>
                  <a:t>NOAA’s Southern Oxidant and </a:t>
                </a:r>
              </a:p>
              <a:p>
                <a:r>
                  <a:rPr lang="en-US" sz="2000" dirty="0" smtClean="0">
                    <a:solidFill>
                      <a:schemeClr val="bg1"/>
                    </a:solidFill>
                  </a:rPr>
                  <a:t>Aerosol Study (SOAS) - June-July 2013</a:t>
                </a:r>
              </a:p>
            </p:txBody>
          </p:sp>
          <p:sp>
            <p:nvSpPr>
              <p:cNvPr id="11" name="TextBox 10"/>
              <p:cNvSpPr txBox="1"/>
              <p:nvPr/>
            </p:nvSpPr>
            <p:spPr>
              <a:xfrm>
                <a:off x="4895192" y="1959114"/>
                <a:ext cx="3563007" cy="707886"/>
              </a:xfrm>
              <a:prstGeom prst="rect">
                <a:avLst/>
              </a:prstGeom>
              <a:noFill/>
            </p:spPr>
            <p:txBody>
              <a:bodyPr wrap="square" rtlCol="0">
                <a:spAutoFit/>
              </a:bodyPr>
              <a:lstStyle/>
              <a:p>
                <a:r>
                  <a:rPr lang="en-US" sz="2000" dirty="0" smtClean="0">
                    <a:solidFill>
                      <a:schemeClr val="bg1"/>
                    </a:solidFill>
                  </a:rPr>
                  <a:t>4 km domain nested within the 12 km NAQFC</a:t>
                </a:r>
              </a:p>
            </p:txBody>
          </p:sp>
        </p:grpSp>
      </p:grpSp>
      <p:grpSp>
        <p:nvGrpSpPr>
          <p:cNvPr id="13" name="Group 12"/>
          <p:cNvGrpSpPr/>
          <p:nvPr/>
        </p:nvGrpSpPr>
        <p:grpSpPr>
          <a:xfrm>
            <a:off x="152400" y="3429001"/>
            <a:ext cx="3962400" cy="2752129"/>
            <a:chOff x="152400" y="3429001"/>
            <a:chExt cx="3962400" cy="2752129"/>
          </a:xfrm>
        </p:grpSpPr>
        <p:pic>
          <p:nvPicPr>
            <p:cNvPr id="12" name="Picture 48"/>
            <p:cNvPicPr>
              <a:picLocks noChangeArrowheads="1"/>
            </p:cNvPicPr>
            <p:nvPr/>
          </p:nvPicPr>
          <p:blipFill>
            <a:blip r:embed="rId5">
              <a:extLst>
                <a:ext uri="{28A0092B-C50C-407E-A947-70E740481C1C}">
                  <a14:useLocalDpi xmlns:a14="http://schemas.microsoft.com/office/drawing/2010/main" val="0"/>
                </a:ext>
              </a:extLst>
            </a:blip>
            <a:srcRect l="5226" t="7466" r="3069" b="7118"/>
            <a:stretch>
              <a:fillRect/>
            </a:stretch>
          </p:blipFill>
          <p:spPr bwMode="auto">
            <a:xfrm>
              <a:off x="289034" y="3429001"/>
              <a:ext cx="3825766" cy="167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152400" y="5257800"/>
              <a:ext cx="3810000" cy="923330"/>
            </a:xfrm>
            <a:prstGeom prst="rect">
              <a:avLst/>
            </a:prstGeom>
            <a:noFill/>
          </p:spPr>
          <p:txBody>
            <a:bodyPr wrap="square" rtlCol="0">
              <a:spAutoFit/>
            </a:bodyPr>
            <a:lstStyle/>
            <a:p>
              <a:r>
                <a:rPr lang="en-US" dirty="0" smtClean="0">
                  <a:solidFill>
                    <a:schemeClr val="bg1"/>
                  </a:solidFill>
                </a:rPr>
                <a:t>Talk </a:t>
              </a:r>
              <a:r>
                <a:rPr lang="en-US" dirty="0" smtClean="0">
                  <a:solidFill>
                    <a:schemeClr val="bg1"/>
                  </a:solidFill>
                </a:rPr>
                <a:t>this  morning by </a:t>
              </a:r>
              <a:r>
                <a:rPr lang="en-US" dirty="0" smtClean="0">
                  <a:solidFill>
                    <a:schemeClr val="bg1"/>
                  </a:solidFill>
                </a:rPr>
                <a:t>Rick Saylor:</a:t>
              </a:r>
            </a:p>
            <a:p>
              <a:r>
                <a:rPr lang="en-US" dirty="0" smtClean="0">
                  <a:solidFill>
                    <a:schemeClr val="bg1"/>
                  </a:solidFill>
                </a:rPr>
                <a:t>“</a:t>
              </a:r>
              <a:r>
                <a:rPr lang="en-US" dirty="0" smtClean="0">
                  <a:solidFill>
                    <a:schemeClr val="bg1"/>
                  </a:solidFill>
                </a:rPr>
                <a:t>Surface-Atmospheric Exchange Modeling”</a:t>
              </a:r>
              <a:endParaRPr lang="en-US" dirty="0" smtClean="0">
                <a:solidFill>
                  <a:schemeClr val="bg1"/>
                </a:solidFill>
              </a:endParaRPr>
            </a:p>
          </p:txBody>
        </p:sp>
      </p:grpSp>
    </p:spTree>
    <p:extLst>
      <p:ext uri="{BB962C8B-B14F-4D97-AF65-F5344CB8AC3E}">
        <p14:creationId xmlns:p14="http://schemas.microsoft.com/office/powerpoint/2010/main" val="3345806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4294967295"/>
          </p:nvPr>
        </p:nvSpPr>
        <p:spPr bwMode="auto">
          <a:xfrm>
            <a:off x="8275638" y="6550025"/>
            <a:ext cx="762000" cy="222250"/>
          </a:xfrm>
          <a:prstGeom prst="rect">
            <a:avLst/>
          </a:prstGeom>
          <a:noFill/>
          <a:ln>
            <a:miter lim="800000"/>
            <a:headEnd/>
            <a:tailEnd/>
          </a:ln>
        </p:spPr>
        <p:txBody>
          <a:bodyPr/>
          <a:lstStyle/>
          <a:p>
            <a:fld id="{25F3EA3C-C343-4D5A-BFBB-0C273FF3AB6A}" type="slidenum">
              <a:rPr lang="en-US" altLang="en-US" smtClean="0"/>
              <a:pPr/>
              <a:t>16</a:t>
            </a:fld>
            <a:endParaRPr lang="en-US" altLang="en-US" smtClean="0"/>
          </a:p>
        </p:txBody>
      </p:sp>
      <p:grpSp>
        <p:nvGrpSpPr>
          <p:cNvPr id="3" name="Group 17"/>
          <p:cNvGrpSpPr>
            <a:grpSpLocks/>
          </p:cNvGrpSpPr>
          <p:nvPr/>
        </p:nvGrpSpPr>
        <p:grpSpPr bwMode="auto">
          <a:xfrm>
            <a:off x="88979" y="523997"/>
            <a:ext cx="7466013" cy="4594666"/>
            <a:chOff x="76200" y="2119313"/>
            <a:chExt cx="7181984" cy="4397571"/>
          </a:xfrm>
        </p:grpSpPr>
        <p:pic>
          <p:nvPicPr>
            <p:cNvPr id="4112" name="Picture 5"/>
            <p:cNvPicPr>
              <a:picLocks noChangeAspect="1" noChangeArrowheads="1"/>
            </p:cNvPicPr>
            <p:nvPr/>
          </p:nvPicPr>
          <p:blipFill>
            <a:blip r:embed="rId3" cstate="print"/>
            <a:srcRect/>
            <a:stretch>
              <a:fillRect/>
            </a:stretch>
          </p:blipFill>
          <p:spPr bwMode="auto">
            <a:xfrm>
              <a:off x="2652115" y="2973542"/>
              <a:ext cx="4038600" cy="1676400"/>
            </a:xfrm>
            <a:prstGeom prst="rect">
              <a:avLst/>
            </a:prstGeom>
            <a:noFill/>
            <a:ln w="9525">
              <a:noFill/>
              <a:miter lim="800000"/>
              <a:headEnd/>
              <a:tailEnd/>
            </a:ln>
          </p:spPr>
        </p:pic>
        <p:sp>
          <p:nvSpPr>
            <p:cNvPr id="4114" name="Text Box 14"/>
            <p:cNvSpPr txBox="1">
              <a:spLocks noChangeArrowheads="1"/>
            </p:cNvSpPr>
            <p:nvPr/>
          </p:nvSpPr>
          <p:spPr bwMode="auto">
            <a:xfrm>
              <a:off x="6115184" y="4739397"/>
              <a:ext cx="1143000" cy="244475"/>
            </a:xfrm>
            <a:prstGeom prst="rect">
              <a:avLst/>
            </a:prstGeom>
            <a:noFill/>
            <a:ln w="9525">
              <a:noFill/>
              <a:miter lim="800000"/>
              <a:headEnd/>
              <a:tailEnd/>
            </a:ln>
          </p:spPr>
          <p:txBody>
            <a:bodyPr>
              <a:spAutoFit/>
            </a:bodyPr>
            <a:lstStyle/>
            <a:p>
              <a:pPr eaLnBrk="0" hangingPunct="0">
                <a:spcBef>
                  <a:spcPct val="50000"/>
                </a:spcBef>
              </a:pPr>
              <a:r>
                <a:rPr lang="en-US" altLang="en-US" sz="1000" b="1">
                  <a:solidFill>
                    <a:schemeClr val="bg1"/>
                  </a:solidFill>
                  <a:ea typeface="宋体" pitchFamily="2" charset="-122"/>
                </a:rPr>
                <a:t>Constrained</a:t>
              </a:r>
            </a:p>
          </p:txBody>
        </p:sp>
        <p:pic>
          <p:nvPicPr>
            <p:cNvPr id="4115" name="Picture 2" descr="C:\Users\gcarmich\AppData\Local\Temp\20130512_5X_PM2P5_sp_20UTC.png"/>
            <p:cNvPicPr>
              <a:picLocks noChangeAspect="1" noChangeArrowheads="1"/>
            </p:cNvPicPr>
            <p:nvPr/>
          </p:nvPicPr>
          <p:blipFill>
            <a:blip r:embed="rId4" cstate="print"/>
            <a:srcRect/>
            <a:stretch>
              <a:fillRect/>
            </a:stretch>
          </p:blipFill>
          <p:spPr bwMode="auto">
            <a:xfrm>
              <a:off x="2920662" y="4562672"/>
              <a:ext cx="3151188" cy="1954212"/>
            </a:xfrm>
            <a:prstGeom prst="rect">
              <a:avLst/>
            </a:prstGeom>
            <a:noFill/>
            <a:ln w="9525">
              <a:noFill/>
              <a:miter lim="800000"/>
              <a:headEnd/>
              <a:tailEnd/>
            </a:ln>
          </p:spPr>
        </p:pic>
        <p:grpSp>
          <p:nvGrpSpPr>
            <p:cNvPr id="4" name="Group 2"/>
            <p:cNvGrpSpPr>
              <a:grpSpLocks/>
            </p:cNvGrpSpPr>
            <p:nvPr/>
          </p:nvGrpSpPr>
          <p:grpSpPr bwMode="auto">
            <a:xfrm>
              <a:off x="76200" y="2119313"/>
              <a:ext cx="5561013" cy="4129087"/>
              <a:chOff x="2783" y="480"/>
              <a:chExt cx="2739" cy="2180"/>
            </a:xfrm>
          </p:grpSpPr>
          <p:sp>
            <p:nvSpPr>
              <p:cNvPr id="4117" name="Rectangle 3"/>
              <p:cNvSpPr>
                <a:spLocks noChangeArrowheads="1"/>
              </p:cNvSpPr>
              <p:nvPr/>
            </p:nvSpPr>
            <p:spPr bwMode="auto">
              <a:xfrm>
                <a:off x="4034" y="2194"/>
                <a:ext cx="1488" cy="289"/>
              </a:xfrm>
              <a:prstGeom prst="rect">
                <a:avLst/>
              </a:prstGeom>
              <a:noFill/>
              <a:ln w="9525">
                <a:noFill/>
                <a:miter lim="800000"/>
                <a:headEnd/>
                <a:tailEnd/>
              </a:ln>
            </p:spPr>
            <p:txBody>
              <a:bodyPr/>
              <a:lstStyle/>
              <a:p>
                <a:endParaRPr lang="en-US" altLang="en-US"/>
              </a:p>
            </p:txBody>
          </p:sp>
          <p:pic>
            <p:nvPicPr>
              <p:cNvPr id="4118" name="Picture 6" descr="mopitt"/>
              <p:cNvPicPr>
                <a:picLocks noChangeAspect="1" noChangeArrowheads="1"/>
              </p:cNvPicPr>
              <p:nvPr/>
            </p:nvPicPr>
            <p:blipFill>
              <a:blip r:embed="rId5" cstate="print"/>
              <a:srcRect l="22166" r="20000"/>
              <a:stretch>
                <a:fillRect/>
              </a:stretch>
            </p:blipFill>
            <p:spPr bwMode="auto">
              <a:xfrm>
                <a:off x="2783" y="1668"/>
                <a:ext cx="733" cy="992"/>
              </a:xfrm>
              <a:prstGeom prst="rect">
                <a:avLst/>
              </a:prstGeom>
              <a:noFill/>
              <a:ln w="38100">
                <a:solidFill>
                  <a:schemeClr val="tx1"/>
                </a:solidFill>
                <a:miter lim="800000"/>
                <a:headEnd/>
                <a:tailEnd/>
              </a:ln>
            </p:spPr>
          </p:pic>
          <p:sp>
            <p:nvSpPr>
              <p:cNvPr id="4119" name="Oval 7"/>
              <p:cNvSpPr>
                <a:spLocks noChangeArrowheads="1"/>
              </p:cNvSpPr>
              <p:nvPr/>
            </p:nvSpPr>
            <p:spPr bwMode="auto">
              <a:xfrm>
                <a:off x="2879" y="1465"/>
                <a:ext cx="498" cy="305"/>
              </a:xfrm>
              <a:prstGeom prst="ellipse">
                <a:avLst/>
              </a:prstGeom>
              <a:solidFill>
                <a:srgbClr val="00FFFF"/>
              </a:solidFill>
              <a:ln w="38100">
                <a:solidFill>
                  <a:schemeClr val="tx1"/>
                </a:solidFill>
                <a:round/>
                <a:headEnd/>
                <a:tailEnd/>
              </a:ln>
            </p:spPr>
            <p:txBody>
              <a:bodyPr wrap="none" anchor="ctr"/>
              <a:lstStyle/>
              <a:p>
                <a:endParaRPr lang="en-US" altLang="en-US"/>
              </a:p>
            </p:txBody>
          </p:sp>
          <p:sp>
            <p:nvSpPr>
              <p:cNvPr id="4120" name="Text Box 8"/>
              <p:cNvSpPr txBox="1">
                <a:spLocks noChangeArrowheads="1"/>
              </p:cNvSpPr>
              <p:nvPr/>
            </p:nvSpPr>
            <p:spPr bwMode="auto">
              <a:xfrm>
                <a:off x="2909" y="1508"/>
                <a:ext cx="319" cy="219"/>
              </a:xfrm>
              <a:prstGeom prst="rect">
                <a:avLst/>
              </a:prstGeom>
              <a:noFill/>
              <a:ln w="38100">
                <a:noFill/>
                <a:miter lim="800000"/>
                <a:headEnd/>
                <a:tailEnd/>
              </a:ln>
            </p:spPr>
            <p:txBody>
              <a:bodyPr wrap="none">
                <a:spAutoFit/>
              </a:bodyPr>
              <a:lstStyle/>
              <a:p>
                <a:r>
                  <a:rPr lang="en-US" altLang="en-US" sz="1200" b="1">
                    <a:latin typeface="Times New Roman" pitchFamily="18" charset="0"/>
                    <a:ea typeface="MS PGothic" pitchFamily="34" charset="-128"/>
                  </a:rPr>
                  <a:t>Satellite</a:t>
                </a:r>
              </a:p>
              <a:p>
                <a:r>
                  <a:rPr lang="en-US" altLang="en-US" sz="1200" b="1">
                    <a:latin typeface="Times New Roman" pitchFamily="18" charset="0"/>
                    <a:ea typeface="MS PGothic" pitchFamily="34" charset="-128"/>
                  </a:rPr>
                  <a:t>Products</a:t>
                </a:r>
              </a:p>
            </p:txBody>
          </p:sp>
          <p:sp>
            <p:nvSpPr>
              <p:cNvPr id="4121" name="AutoShape 9"/>
              <p:cNvSpPr>
                <a:spLocks noChangeArrowheads="1"/>
              </p:cNvSpPr>
              <p:nvPr/>
            </p:nvSpPr>
            <p:spPr bwMode="auto">
              <a:xfrm>
                <a:off x="3069" y="1185"/>
                <a:ext cx="474" cy="25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41 w 21600"/>
                  <a:gd name="T13" fmla="*/ 2891 h 21600"/>
                  <a:gd name="T14" fmla="*/ 18228 w 21600"/>
                  <a:gd name="T15" fmla="*/ 9269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38100">
                <a:solidFill>
                  <a:schemeClr val="tx1"/>
                </a:solidFill>
                <a:miter lim="800000"/>
                <a:headEnd/>
                <a:tailEnd/>
              </a:ln>
            </p:spPr>
            <p:txBody>
              <a:bodyPr wrap="none" anchor="ctr"/>
              <a:lstStyle/>
              <a:p>
                <a:endParaRPr lang="en-US"/>
              </a:p>
            </p:txBody>
          </p:sp>
          <p:sp>
            <p:nvSpPr>
              <p:cNvPr id="4122" name="AutoShape 10"/>
              <p:cNvSpPr>
                <a:spLocks noChangeArrowheads="1"/>
              </p:cNvSpPr>
              <p:nvPr/>
            </p:nvSpPr>
            <p:spPr bwMode="auto">
              <a:xfrm>
                <a:off x="3780" y="931"/>
                <a:ext cx="404" cy="20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4 w 21600"/>
                  <a:gd name="T13" fmla="*/ 2873 h 21600"/>
                  <a:gd name="T14" fmla="*/ 18232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99"/>
              </a:solidFill>
              <a:ln w="38100">
                <a:solidFill>
                  <a:schemeClr val="tx1"/>
                </a:solidFill>
                <a:miter lim="800000"/>
                <a:headEnd/>
                <a:tailEnd/>
              </a:ln>
            </p:spPr>
            <p:txBody>
              <a:bodyPr wrap="none" anchor="ctr"/>
              <a:lstStyle/>
              <a:p>
                <a:endParaRPr lang="en-US"/>
              </a:p>
            </p:txBody>
          </p:sp>
          <p:pic>
            <p:nvPicPr>
              <p:cNvPr id="4123" name="Picture 12" descr="hybrid"/>
              <p:cNvPicPr>
                <a:picLocks noChangeAspect="1" noChangeArrowheads="1"/>
              </p:cNvPicPr>
              <p:nvPr/>
            </p:nvPicPr>
            <p:blipFill>
              <a:blip r:embed="rId6" cstate="print"/>
              <a:srcRect l="22166" r="20000"/>
              <a:stretch>
                <a:fillRect/>
              </a:stretch>
            </p:blipFill>
            <p:spPr bwMode="auto">
              <a:xfrm>
                <a:off x="3423" y="1388"/>
                <a:ext cx="734" cy="992"/>
              </a:xfrm>
              <a:prstGeom prst="rect">
                <a:avLst/>
              </a:prstGeom>
              <a:noFill/>
              <a:ln w="38100">
                <a:solidFill>
                  <a:schemeClr val="tx1"/>
                </a:solidFill>
                <a:miter lim="800000"/>
                <a:headEnd/>
                <a:tailEnd/>
              </a:ln>
            </p:spPr>
          </p:pic>
          <p:sp>
            <p:nvSpPr>
              <p:cNvPr id="4124" name="Oval 15"/>
              <p:cNvSpPr>
                <a:spLocks noChangeArrowheads="1"/>
              </p:cNvSpPr>
              <p:nvPr/>
            </p:nvSpPr>
            <p:spPr bwMode="auto">
              <a:xfrm>
                <a:off x="3567" y="1134"/>
                <a:ext cx="474" cy="305"/>
              </a:xfrm>
              <a:prstGeom prst="ellipse">
                <a:avLst/>
              </a:prstGeom>
              <a:solidFill>
                <a:srgbClr val="00FFFF"/>
              </a:solidFill>
              <a:ln w="38100">
                <a:solidFill>
                  <a:schemeClr val="tx1"/>
                </a:solidFill>
                <a:round/>
                <a:headEnd/>
                <a:tailEnd/>
              </a:ln>
            </p:spPr>
            <p:txBody>
              <a:bodyPr wrap="none" anchor="ctr"/>
              <a:lstStyle/>
              <a:p>
                <a:endParaRPr lang="en-US" altLang="en-US"/>
              </a:p>
            </p:txBody>
          </p:sp>
          <p:sp>
            <p:nvSpPr>
              <p:cNvPr id="4125" name="Text Box 16"/>
              <p:cNvSpPr txBox="1">
                <a:spLocks noChangeArrowheads="1"/>
              </p:cNvSpPr>
              <p:nvPr/>
            </p:nvSpPr>
            <p:spPr bwMode="auto">
              <a:xfrm>
                <a:off x="3600" y="1169"/>
                <a:ext cx="416" cy="219"/>
              </a:xfrm>
              <a:prstGeom prst="rect">
                <a:avLst/>
              </a:prstGeom>
              <a:noFill/>
              <a:ln w="38100">
                <a:noFill/>
                <a:miter lim="800000"/>
                <a:headEnd/>
                <a:tailEnd/>
              </a:ln>
            </p:spPr>
            <p:txBody>
              <a:bodyPr wrap="none">
                <a:spAutoFit/>
              </a:bodyPr>
              <a:lstStyle/>
              <a:p>
                <a:r>
                  <a:rPr lang="en-US" altLang="en-US" sz="1200" b="1">
                    <a:latin typeface="Times New Roman" pitchFamily="18" charset="0"/>
                    <a:ea typeface="MS PGothic" pitchFamily="34" charset="-128"/>
                  </a:rPr>
                  <a:t>Global </a:t>
                </a:r>
              </a:p>
              <a:p>
                <a:r>
                  <a:rPr lang="en-US" altLang="en-US" sz="1200" b="1">
                    <a:latin typeface="Times New Roman" pitchFamily="18" charset="0"/>
                    <a:ea typeface="MS PGothic" pitchFamily="34" charset="-128"/>
                  </a:rPr>
                  <a:t>Assimilation</a:t>
                </a:r>
              </a:p>
            </p:txBody>
          </p:sp>
          <p:sp>
            <p:nvSpPr>
              <p:cNvPr id="4126" name="Text Box 21"/>
              <p:cNvSpPr txBox="1">
                <a:spLocks noChangeArrowheads="1"/>
              </p:cNvSpPr>
              <p:nvPr/>
            </p:nvSpPr>
            <p:spPr bwMode="auto">
              <a:xfrm>
                <a:off x="2836" y="480"/>
                <a:ext cx="2685" cy="130"/>
              </a:xfrm>
              <a:prstGeom prst="rect">
                <a:avLst/>
              </a:prstGeom>
              <a:noFill/>
              <a:ln w="38100">
                <a:noFill/>
                <a:miter lim="800000"/>
                <a:headEnd/>
                <a:tailEnd/>
              </a:ln>
            </p:spPr>
            <p:txBody>
              <a:bodyPr>
                <a:spAutoFit/>
              </a:bodyPr>
              <a:lstStyle/>
              <a:p>
                <a:endParaRPr lang="en-US" altLang="en-US" sz="1200" b="1">
                  <a:latin typeface="Times New Roman" pitchFamily="18" charset="0"/>
                  <a:ea typeface="MS PGothic" pitchFamily="34" charset="-128"/>
                </a:endParaRPr>
              </a:p>
            </p:txBody>
          </p:sp>
          <p:sp>
            <p:nvSpPr>
              <p:cNvPr id="4127" name="Text Box 22"/>
              <p:cNvSpPr txBox="1">
                <a:spLocks noChangeArrowheads="1"/>
              </p:cNvSpPr>
              <p:nvPr/>
            </p:nvSpPr>
            <p:spPr bwMode="auto">
              <a:xfrm>
                <a:off x="3024" y="1902"/>
                <a:ext cx="832" cy="144"/>
              </a:xfrm>
              <a:prstGeom prst="rect">
                <a:avLst/>
              </a:prstGeom>
              <a:noFill/>
              <a:ln w="38100">
                <a:noFill/>
                <a:miter lim="800000"/>
                <a:headEnd/>
                <a:tailEnd/>
              </a:ln>
            </p:spPr>
            <p:txBody>
              <a:bodyPr wrap="none">
                <a:spAutoFit/>
              </a:bodyPr>
              <a:lstStyle/>
              <a:p>
                <a:pPr lvl="4"/>
                <a:endParaRPr lang="en-US" altLang="en-US" sz="1400" dirty="0">
                  <a:latin typeface="Times New Roman" pitchFamily="18" charset="0"/>
                  <a:ea typeface="MS PGothic" pitchFamily="34" charset="-128"/>
                </a:endParaRPr>
              </a:p>
            </p:txBody>
          </p:sp>
        </p:grpSp>
        <p:sp>
          <p:nvSpPr>
            <p:cNvPr id="4113" name="AutoShape 12"/>
            <p:cNvSpPr>
              <a:spLocks noChangeArrowheads="1"/>
            </p:cNvSpPr>
            <p:nvPr/>
          </p:nvSpPr>
          <p:spPr bwMode="auto">
            <a:xfrm>
              <a:off x="6115184" y="4328233"/>
              <a:ext cx="835025" cy="1066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ltLang="en-US"/>
            </a:p>
          </p:txBody>
        </p:sp>
      </p:grpSp>
      <p:sp>
        <p:nvSpPr>
          <p:cNvPr id="2" name="TextBox 1"/>
          <p:cNvSpPr txBox="1"/>
          <p:nvPr/>
        </p:nvSpPr>
        <p:spPr>
          <a:xfrm>
            <a:off x="304800" y="5571341"/>
            <a:ext cx="7005508" cy="492443"/>
          </a:xfrm>
          <a:prstGeom prst="rect">
            <a:avLst/>
          </a:prstGeom>
          <a:noFill/>
        </p:spPr>
        <p:txBody>
          <a:bodyPr wrap="none">
            <a:spAutoFit/>
          </a:bodyPr>
          <a:lstStyle/>
          <a:p>
            <a:pPr>
              <a:defRPr/>
            </a:pPr>
            <a:r>
              <a:rPr lang="en-US" sz="2600" dirty="0">
                <a:solidFill>
                  <a:schemeClr val="bg1"/>
                </a:solidFill>
              </a:rPr>
              <a:t>http://acmg.seas.harvard.edu/aqast/projects.html</a:t>
            </a:r>
          </a:p>
        </p:txBody>
      </p:sp>
      <p:pic>
        <p:nvPicPr>
          <p:cNvPr id="4105" name="Picture 2"/>
          <p:cNvPicPr>
            <a:picLocks noChangeAspect="1"/>
          </p:cNvPicPr>
          <p:nvPr/>
        </p:nvPicPr>
        <p:blipFill>
          <a:blip r:embed="rId7" cstate="print"/>
          <a:srcRect r="26434" b="29726"/>
          <a:stretch>
            <a:fillRect/>
          </a:stretch>
        </p:blipFill>
        <p:spPr bwMode="auto">
          <a:xfrm>
            <a:off x="2976556" y="1048846"/>
            <a:ext cx="3854450" cy="2098675"/>
          </a:xfrm>
          <a:prstGeom prst="rect">
            <a:avLst/>
          </a:prstGeom>
          <a:noFill/>
          <a:ln w="9525">
            <a:noFill/>
            <a:miter lim="800000"/>
            <a:headEnd/>
            <a:tailEnd/>
          </a:ln>
        </p:spPr>
      </p:pic>
      <p:grpSp>
        <p:nvGrpSpPr>
          <p:cNvPr id="6" name="Group 5"/>
          <p:cNvGrpSpPr/>
          <p:nvPr/>
        </p:nvGrpSpPr>
        <p:grpSpPr>
          <a:xfrm>
            <a:off x="817136" y="161924"/>
            <a:ext cx="8774966" cy="6314426"/>
            <a:chOff x="817136" y="161924"/>
            <a:chExt cx="8774966" cy="6314426"/>
          </a:xfrm>
        </p:grpSpPr>
        <p:sp>
          <p:nvSpPr>
            <p:cNvPr id="4102" name="TextBox 2"/>
            <p:cNvSpPr txBox="1">
              <a:spLocks noChangeArrowheads="1"/>
            </p:cNvSpPr>
            <p:nvPr/>
          </p:nvSpPr>
          <p:spPr bwMode="auto">
            <a:xfrm>
              <a:off x="817136" y="161924"/>
              <a:ext cx="8774966" cy="1107996"/>
            </a:xfrm>
            <a:prstGeom prst="rect">
              <a:avLst/>
            </a:prstGeom>
            <a:noFill/>
            <a:ln w="9525">
              <a:noFill/>
              <a:miter lim="800000"/>
              <a:headEnd/>
              <a:tailEnd/>
            </a:ln>
          </p:spPr>
          <p:txBody>
            <a:bodyPr wrap="square">
              <a:spAutoFit/>
            </a:bodyPr>
            <a:lstStyle/>
            <a:p>
              <a:r>
                <a:rPr lang="en-US" sz="2200" b="1" dirty="0">
                  <a:solidFill>
                    <a:schemeClr val="bg1"/>
                  </a:solidFill>
                </a:rPr>
                <a:t>FY 2013 – 2015 : </a:t>
              </a:r>
              <a:r>
                <a:rPr lang="en-US" sz="2200" b="1" dirty="0" smtClean="0">
                  <a:solidFill>
                    <a:schemeClr val="bg1"/>
                  </a:solidFill>
                </a:rPr>
                <a:t> </a:t>
              </a:r>
              <a:r>
                <a:rPr lang="en-US" altLang="en-US" sz="2200" b="1" dirty="0" smtClean="0">
                  <a:solidFill>
                    <a:schemeClr val="bg1"/>
                  </a:solidFill>
                  <a:ea typeface="宋体" pitchFamily="2" charset="-122"/>
                  <a:cs typeface="Calibri" pitchFamily="34" charset="0"/>
                </a:rPr>
                <a:t>AQAST Tiger Team: </a:t>
              </a:r>
              <a:r>
                <a:rPr lang="en-US" altLang="en-US" sz="2400" dirty="0">
                  <a:solidFill>
                    <a:schemeClr val="bg1"/>
                  </a:solidFill>
                  <a:ea typeface="宋体" pitchFamily="2" charset="-122"/>
                  <a:cs typeface="Calibri" pitchFamily="34" charset="0"/>
                </a:rPr>
                <a:t>Air Quality Reanalysis</a:t>
              </a:r>
            </a:p>
            <a:p>
              <a:r>
                <a:rPr lang="en-US" altLang="en-US" sz="2200" i="1" dirty="0" smtClean="0">
                  <a:solidFill>
                    <a:schemeClr val="bg1"/>
                  </a:solidFill>
                  <a:ea typeface="宋体" pitchFamily="2" charset="-122"/>
                  <a:cs typeface="Calibri" pitchFamily="34" charset="0"/>
                </a:rPr>
                <a:t>             </a:t>
              </a:r>
              <a:r>
                <a:rPr lang="en-US" altLang="en-US" sz="2400" b="1" dirty="0">
                  <a:solidFill>
                    <a:schemeClr val="bg1"/>
                  </a:solidFill>
                  <a:ea typeface="宋体" pitchFamily="2" charset="-122"/>
                  <a:cs typeface="Calibri" pitchFamily="34" charset="0"/>
                </a:rPr>
                <a:t>(</a:t>
              </a:r>
              <a:r>
                <a:rPr lang="en-US" altLang="en-US" sz="1600" b="1" i="1" dirty="0">
                  <a:solidFill>
                    <a:schemeClr val="bg1"/>
                  </a:solidFill>
                  <a:ea typeface="宋体" pitchFamily="2" charset="-122"/>
                  <a:cs typeface="Calibri" pitchFamily="34" charset="0"/>
                </a:rPr>
                <a:t>Translating Research to Services</a:t>
              </a:r>
              <a:r>
                <a:rPr lang="en-US" altLang="en-US" sz="2400" b="1" dirty="0">
                  <a:solidFill>
                    <a:schemeClr val="bg1"/>
                  </a:solidFill>
                  <a:ea typeface="宋体" pitchFamily="2" charset="-122"/>
                  <a:cs typeface="Calibri" pitchFamily="34" charset="0"/>
                </a:rPr>
                <a:t>)</a:t>
              </a:r>
              <a:endParaRPr lang="en-US" altLang="en-US" sz="2200" i="1" dirty="0">
                <a:solidFill>
                  <a:schemeClr val="bg1"/>
                </a:solidFill>
                <a:ea typeface="宋体" pitchFamily="2" charset="-122"/>
                <a:cs typeface="Calibri" pitchFamily="34" charset="0"/>
              </a:endParaRPr>
            </a:p>
            <a:p>
              <a:endParaRPr lang="en-US" altLang="en-US" dirty="0">
                <a:ea typeface="宋体" pitchFamily="2" charset="-122"/>
                <a:cs typeface="Calibri" pitchFamily="34" charset="0"/>
              </a:endParaRPr>
            </a:p>
          </p:txBody>
        </p:sp>
        <p:pic>
          <p:nvPicPr>
            <p:cNvPr id="31" name="Picture 8" descr="Aqast_logo.GIF"/>
            <p:cNvPicPr>
              <a:picLocks noChangeAspect="1"/>
            </p:cNvPicPr>
            <p:nvPr/>
          </p:nvPicPr>
          <p:blipFill>
            <a:blip r:embed="rId8" cstate="print"/>
            <a:srcRect/>
            <a:stretch>
              <a:fillRect/>
            </a:stretch>
          </p:blipFill>
          <p:spPr bwMode="auto">
            <a:xfrm>
              <a:off x="8001000" y="5486400"/>
              <a:ext cx="1017736" cy="989950"/>
            </a:xfrm>
            <a:prstGeom prst="rect">
              <a:avLst/>
            </a:prstGeom>
            <a:noFill/>
            <a:ln w="9525">
              <a:noFill/>
              <a:miter lim="800000"/>
              <a:headEnd/>
              <a:tailEnd/>
            </a:ln>
          </p:spPr>
        </p:pic>
        <p:sp>
          <p:nvSpPr>
            <p:cNvPr id="33" name="TextBox 32"/>
            <p:cNvSpPr txBox="1"/>
            <p:nvPr/>
          </p:nvSpPr>
          <p:spPr>
            <a:xfrm>
              <a:off x="8001000" y="5486400"/>
              <a:ext cx="1043894" cy="307777"/>
            </a:xfrm>
            <a:prstGeom prst="rect">
              <a:avLst/>
            </a:prstGeom>
            <a:noFill/>
          </p:spPr>
          <p:txBody>
            <a:bodyPr wrap="square" rtlCol="0">
              <a:spAutoFit/>
            </a:bodyPr>
            <a:lstStyle/>
            <a:p>
              <a:r>
                <a:rPr lang="en-US" sz="1400" b="1" dirty="0" smtClean="0"/>
                <a:t>2011-2016</a:t>
              </a:r>
            </a:p>
          </p:txBody>
        </p:sp>
      </p:grpSp>
      <p:sp>
        <p:nvSpPr>
          <p:cNvPr id="28"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29" name="Text Box 11"/>
          <p:cNvSpPr txBox="1">
            <a:spLocks noChangeArrowheads="1"/>
          </p:cNvSpPr>
          <p:nvPr/>
        </p:nvSpPr>
        <p:spPr bwMode="auto">
          <a:xfrm>
            <a:off x="7306433" y="914400"/>
            <a:ext cx="1863725" cy="5047536"/>
          </a:xfrm>
          <a:prstGeom prst="rect">
            <a:avLst/>
          </a:prstGeom>
          <a:noFill/>
          <a:ln w="9525">
            <a:noFill/>
            <a:miter lim="800000"/>
            <a:headEnd/>
            <a:tailEnd/>
          </a:ln>
        </p:spPr>
        <p:txBody>
          <a:bodyPr>
            <a:spAutoFit/>
          </a:bodyPr>
          <a:lstStyle/>
          <a:p>
            <a:pPr eaLnBrk="0" hangingPunct="0">
              <a:spcBef>
                <a:spcPct val="50000"/>
              </a:spcBef>
            </a:pPr>
            <a:r>
              <a:rPr lang="en-US" altLang="en-US" sz="1400" b="1" dirty="0">
                <a:solidFill>
                  <a:srgbClr val="C4EFFF"/>
                </a:solidFill>
                <a:ea typeface="宋体" pitchFamily="2" charset="-122"/>
              </a:rPr>
              <a:t>+ AQ Assessments </a:t>
            </a:r>
            <a:endParaRPr lang="en-US" altLang="en-US" sz="1400" b="1" i="1" dirty="0">
              <a:solidFill>
                <a:srgbClr val="C4EFFF"/>
              </a:solidFill>
              <a:ea typeface="宋体" pitchFamily="2" charset="-122"/>
            </a:endParaRPr>
          </a:p>
          <a:p>
            <a:pPr eaLnBrk="0" hangingPunct="0">
              <a:spcBef>
                <a:spcPct val="50000"/>
              </a:spcBef>
            </a:pPr>
            <a:r>
              <a:rPr lang="en-US" altLang="en-US" sz="1400" b="1" dirty="0">
                <a:solidFill>
                  <a:srgbClr val="C4EFFF"/>
                </a:solidFill>
                <a:ea typeface="宋体" pitchFamily="2" charset="-122"/>
              </a:rPr>
              <a:t>+</a:t>
            </a:r>
            <a:r>
              <a:rPr lang="en-US" altLang="en-US" sz="1400" dirty="0">
                <a:solidFill>
                  <a:srgbClr val="C4EFFF"/>
                </a:solidFill>
              </a:rPr>
              <a:t> </a:t>
            </a:r>
            <a:r>
              <a:rPr lang="en-US" altLang="en-US" sz="1400" b="1" dirty="0">
                <a:solidFill>
                  <a:srgbClr val="C4EFFF"/>
                </a:solidFill>
              </a:rPr>
              <a:t>State Implementation Plan Modeling </a:t>
            </a:r>
          </a:p>
          <a:p>
            <a:pPr eaLnBrk="0" hangingPunct="0">
              <a:spcBef>
                <a:spcPct val="50000"/>
              </a:spcBef>
            </a:pPr>
            <a:r>
              <a:rPr lang="en-US" altLang="en-US" sz="1400" b="1" dirty="0">
                <a:solidFill>
                  <a:srgbClr val="C4EFFF"/>
                </a:solidFill>
                <a:ea typeface="宋体" pitchFamily="2" charset="-122"/>
              </a:rPr>
              <a:t>+ </a:t>
            </a:r>
            <a:r>
              <a:rPr lang="en-US" altLang="en-US" sz="1400" b="1" dirty="0">
                <a:solidFill>
                  <a:srgbClr val="C4EFFF"/>
                </a:solidFill>
              </a:rPr>
              <a:t>Rapid deployment of </a:t>
            </a:r>
            <a:r>
              <a:rPr lang="en-US" altLang="en-US" sz="1400" b="1" dirty="0" smtClean="0">
                <a:solidFill>
                  <a:srgbClr val="C4EFFF"/>
                </a:solidFill>
              </a:rPr>
              <a:t>on-demand rapid-response </a:t>
            </a:r>
            <a:r>
              <a:rPr lang="en-US" altLang="en-US" sz="1400" b="1" dirty="0">
                <a:solidFill>
                  <a:srgbClr val="C4EFFF"/>
                </a:solidFill>
              </a:rPr>
              <a:t>forecasting; e.g., new fuel type,…, etc</a:t>
            </a:r>
            <a:r>
              <a:rPr lang="en-US" altLang="en-US" sz="1400" b="1" dirty="0" smtClean="0">
                <a:solidFill>
                  <a:srgbClr val="C4EFFF"/>
                </a:solidFill>
              </a:rPr>
              <a:t>.</a:t>
            </a:r>
          </a:p>
          <a:p>
            <a:pPr eaLnBrk="0" hangingPunct="0">
              <a:spcBef>
                <a:spcPct val="50000"/>
              </a:spcBef>
            </a:pPr>
            <a:r>
              <a:rPr lang="en-US" altLang="en-US" sz="1400" b="1" dirty="0" smtClean="0">
                <a:solidFill>
                  <a:srgbClr val="C4EFFF"/>
                </a:solidFill>
                <a:ea typeface="宋体" pitchFamily="2" charset="-122"/>
              </a:rPr>
              <a:t>+ Health Impacts assessments</a:t>
            </a:r>
            <a:endParaRPr lang="en-US" altLang="en-US" sz="1400" b="1" dirty="0">
              <a:solidFill>
                <a:srgbClr val="C4EFFF"/>
              </a:solidFill>
            </a:endParaRPr>
          </a:p>
          <a:p>
            <a:pPr eaLnBrk="0" hangingPunct="0">
              <a:spcBef>
                <a:spcPct val="50000"/>
              </a:spcBef>
            </a:pPr>
            <a:r>
              <a:rPr lang="en-US" altLang="en-US" sz="1400" b="1" dirty="0">
                <a:solidFill>
                  <a:srgbClr val="C4EFFF"/>
                </a:solidFill>
                <a:ea typeface="宋体" pitchFamily="2" charset="-122"/>
              </a:rPr>
              <a:t>+ </a:t>
            </a:r>
            <a:r>
              <a:rPr lang="en-US" altLang="en-US" sz="1400" b="1" dirty="0">
                <a:solidFill>
                  <a:srgbClr val="C4EFFF"/>
                </a:solidFill>
              </a:rPr>
              <a:t>Demonstration of the impact of observations on AQ </a:t>
            </a:r>
            <a:r>
              <a:rPr lang="en-US" altLang="en-US" sz="1400" b="1" dirty="0" smtClean="0">
                <a:solidFill>
                  <a:srgbClr val="C4EFFF"/>
                </a:solidFill>
              </a:rPr>
              <a:t>distributions</a:t>
            </a:r>
          </a:p>
          <a:p>
            <a:pPr eaLnBrk="0" hangingPunct="0">
              <a:spcBef>
                <a:spcPct val="50000"/>
              </a:spcBef>
            </a:pPr>
            <a:r>
              <a:rPr lang="en-US" altLang="en-US" sz="1400" b="1" dirty="0" smtClean="0">
                <a:solidFill>
                  <a:srgbClr val="C4EFFF"/>
                </a:solidFill>
                <a:ea typeface="宋体" pitchFamily="2" charset="-122"/>
              </a:rPr>
              <a:t>+ Ingestion of new AQAST products into operations</a:t>
            </a:r>
            <a:endParaRPr lang="en-US" altLang="en-US" sz="1400" b="1" dirty="0">
              <a:solidFill>
                <a:srgbClr val="C4EFFF"/>
              </a:solidFill>
              <a:ea typeface="宋体" pitchFamily="2" charset="-122"/>
            </a:endParaRPr>
          </a:p>
        </p:txBody>
      </p:sp>
    </p:spTree>
    <p:extLst>
      <p:ext uri="{BB962C8B-B14F-4D97-AF65-F5344CB8AC3E}">
        <p14:creationId xmlns:p14="http://schemas.microsoft.com/office/powerpoint/2010/main" val="18881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bg1"/>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18434" name="Slide Number Placeholder 17"/>
          <p:cNvSpPr>
            <a:spLocks noGrp="1"/>
          </p:cNvSpPr>
          <p:nvPr>
            <p:ph type="sldNum" sz="quarter" idx="4294967295"/>
          </p:nvPr>
        </p:nvSpPr>
        <p:spPr bwMode="auto">
          <a:xfrm>
            <a:off x="8001000" y="6492875"/>
            <a:ext cx="762000" cy="365125"/>
          </a:xfrm>
          <a:prstGeom prst="rect">
            <a:avLst/>
          </a:prstGeom>
          <a:noFill/>
          <a:ln>
            <a:miter lim="800000"/>
            <a:headEnd/>
            <a:tailEnd/>
          </a:ln>
        </p:spPr>
        <p:txBody>
          <a:bodyPr/>
          <a:lstStyle/>
          <a:p>
            <a:fld id="{080D1BF2-6015-4221-9F93-EF0D4CBFD679}" type="slidenum">
              <a:rPr lang="zh-CN" altLang="en-US" smtClean="0">
                <a:cs typeface="Arial" charset="0"/>
              </a:rPr>
              <a:pPr/>
              <a:t>17</a:t>
            </a:fld>
            <a:endParaRPr lang="en-US" altLang="zh-CN" dirty="0" smtClean="0">
              <a:cs typeface="Arial" charset="0"/>
            </a:endParaRPr>
          </a:p>
        </p:txBody>
      </p:sp>
      <p:sp>
        <p:nvSpPr>
          <p:cNvPr id="2" name="TextBox 1"/>
          <p:cNvSpPr txBox="1"/>
          <p:nvPr/>
        </p:nvSpPr>
        <p:spPr>
          <a:xfrm>
            <a:off x="2858194" y="6115325"/>
            <a:ext cx="5681555" cy="669414"/>
          </a:xfrm>
          <a:prstGeom prst="rect">
            <a:avLst/>
          </a:prstGeom>
          <a:noFill/>
          <a:ln w="12700">
            <a:solidFill>
              <a:schemeClr val="tx1"/>
            </a:solidFill>
          </a:ln>
        </p:spPr>
        <p:txBody>
          <a:bodyPr wrap="none" rtlCol="0">
            <a:spAutoFit/>
          </a:bodyPr>
          <a:lstStyle/>
          <a:p>
            <a:pPr>
              <a:lnSpc>
                <a:spcPts val="1500"/>
              </a:lnSpc>
            </a:pPr>
            <a:r>
              <a:rPr lang="en-US" sz="1600" dirty="0" smtClean="0"/>
              <a:t>Tang et al., 2015: </a:t>
            </a:r>
            <a:r>
              <a:rPr lang="en-US" sz="1600" dirty="0"/>
              <a:t>Using optimal interpolation to assimilate </a:t>
            </a:r>
            <a:r>
              <a:rPr lang="en-US" sz="1600" b="1" dirty="0">
                <a:solidFill>
                  <a:srgbClr val="FF0000"/>
                </a:solidFill>
              </a:rPr>
              <a:t>surface</a:t>
            </a:r>
          </a:p>
          <a:p>
            <a:pPr>
              <a:lnSpc>
                <a:spcPts val="1500"/>
              </a:lnSpc>
            </a:pPr>
            <a:r>
              <a:rPr lang="en-US" sz="1600" b="1" dirty="0">
                <a:solidFill>
                  <a:srgbClr val="FF0000"/>
                </a:solidFill>
              </a:rPr>
              <a:t>measurements</a:t>
            </a:r>
            <a:r>
              <a:rPr lang="en-US" sz="1600" dirty="0"/>
              <a:t> and satellite </a:t>
            </a:r>
            <a:r>
              <a:rPr lang="en-US" sz="1600" b="1" dirty="0">
                <a:solidFill>
                  <a:srgbClr val="FF0000"/>
                </a:solidFill>
              </a:rPr>
              <a:t>AOD</a:t>
            </a:r>
            <a:r>
              <a:rPr lang="en-US" sz="1600" dirty="0"/>
              <a:t> for ozone </a:t>
            </a:r>
            <a:r>
              <a:rPr lang="en-US" sz="1600" dirty="0" smtClean="0"/>
              <a:t>and PM2.5</a:t>
            </a:r>
            <a:r>
              <a:rPr lang="en-US" sz="1600" dirty="0"/>
              <a:t>: </a:t>
            </a:r>
            <a:endParaRPr lang="en-US" sz="1600" dirty="0" smtClean="0"/>
          </a:p>
          <a:p>
            <a:pPr>
              <a:lnSpc>
                <a:spcPts val="1500"/>
              </a:lnSpc>
            </a:pPr>
            <a:r>
              <a:rPr lang="en-US" sz="1600" dirty="0" smtClean="0"/>
              <a:t>A </a:t>
            </a:r>
            <a:r>
              <a:rPr lang="en-US" sz="1600" dirty="0"/>
              <a:t>case study for July </a:t>
            </a:r>
            <a:r>
              <a:rPr lang="en-US" sz="1600" dirty="0" smtClean="0"/>
              <a:t>2011, </a:t>
            </a:r>
            <a:r>
              <a:rPr lang="en-US" sz="1600" i="1" dirty="0" smtClean="0"/>
              <a:t>JAWMA</a:t>
            </a:r>
            <a:r>
              <a:rPr lang="en-US" sz="1600" b="1" i="1" dirty="0" smtClean="0"/>
              <a:t>, 65, </a:t>
            </a:r>
            <a:r>
              <a:rPr lang="en-US" sz="1600" i="1" dirty="0" smtClean="0"/>
              <a:t>1206-1216</a:t>
            </a:r>
            <a:r>
              <a:rPr lang="en-US" sz="1600" b="1" dirty="0" smtClean="0"/>
              <a:t> </a:t>
            </a:r>
            <a:endParaRPr lang="en-US" sz="1600" b="1" dirty="0"/>
          </a:p>
        </p:txBody>
      </p:sp>
      <p:sp>
        <p:nvSpPr>
          <p:cNvPr id="5" name="TextBox 4"/>
          <p:cNvSpPr txBox="1"/>
          <p:nvPr/>
        </p:nvSpPr>
        <p:spPr>
          <a:xfrm>
            <a:off x="381000" y="914400"/>
            <a:ext cx="248786" cy="369332"/>
          </a:xfrm>
          <a:prstGeom prst="rect">
            <a:avLst/>
          </a:prstGeom>
          <a:noFill/>
        </p:spPr>
        <p:txBody>
          <a:bodyPr wrap="none" rtlCol="0">
            <a:spAutoFit/>
          </a:bodyPr>
          <a:lstStyle/>
          <a:p>
            <a:r>
              <a:rPr lang="en-US" dirty="0" smtClean="0"/>
              <a:t> </a:t>
            </a:r>
            <a:endParaRPr lang="en-US"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922" r="4551"/>
          <a:stretch/>
        </p:blipFill>
        <p:spPr bwMode="auto">
          <a:xfrm>
            <a:off x="2667000" y="293136"/>
            <a:ext cx="6145758" cy="306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75" y="1398728"/>
            <a:ext cx="1631619" cy="1153116"/>
          </a:xfrm>
          <a:prstGeom prst="rect">
            <a:avLst/>
          </a:prstGeom>
        </p:spPr>
      </p:pic>
      <p:sp>
        <p:nvSpPr>
          <p:cNvPr id="7" name="TextBox 6"/>
          <p:cNvSpPr txBox="1"/>
          <p:nvPr/>
        </p:nvSpPr>
        <p:spPr>
          <a:xfrm>
            <a:off x="77079" y="2438400"/>
            <a:ext cx="2475358" cy="646331"/>
          </a:xfrm>
          <a:prstGeom prst="rect">
            <a:avLst/>
          </a:prstGeom>
          <a:noFill/>
          <a:ln w="9525">
            <a:solidFill>
              <a:schemeClr val="tx1"/>
            </a:solidFill>
          </a:ln>
        </p:spPr>
        <p:txBody>
          <a:bodyPr wrap="none" rtlCol="0">
            <a:spAutoFit/>
          </a:bodyPr>
          <a:lstStyle/>
          <a:p>
            <a:r>
              <a:rPr lang="en-US" dirty="0" smtClean="0"/>
              <a:t>Color-shading for </a:t>
            </a:r>
          </a:p>
          <a:p>
            <a:r>
              <a:rPr lang="en-US" dirty="0" smtClean="0"/>
              <a:t>Surface PM</a:t>
            </a:r>
            <a:r>
              <a:rPr lang="en-US" baseline="-25000" dirty="0" smtClean="0"/>
              <a:t>2.5</a:t>
            </a:r>
            <a:r>
              <a:rPr lang="en-US" dirty="0" smtClean="0"/>
              <a:t> (</a:t>
            </a:r>
            <a:r>
              <a:rPr lang="el-GR" dirty="0" smtClean="0"/>
              <a:t>μ</a:t>
            </a:r>
            <a:r>
              <a:rPr lang="en-US" dirty="0" smtClean="0"/>
              <a:t>g m</a:t>
            </a:r>
            <a:r>
              <a:rPr lang="en-US" baseline="30000" dirty="0" smtClean="0"/>
              <a:t>-3</a:t>
            </a:r>
            <a:r>
              <a:rPr lang="en-US" dirty="0" smtClean="0"/>
              <a:t>)</a:t>
            </a:r>
            <a:endParaRPr lang="en-US" dirty="0"/>
          </a:p>
        </p:txBody>
      </p:sp>
      <p:sp>
        <p:nvSpPr>
          <p:cNvPr id="8" name="TextBox 7"/>
          <p:cNvSpPr txBox="1"/>
          <p:nvPr/>
        </p:nvSpPr>
        <p:spPr>
          <a:xfrm>
            <a:off x="131430" y="175736"/>
            <a:ext cx="2535570" cy="1200329"/>
          </a:xfrm>
          <a:prstGeom prst="rect">
            <a:avLst/>
          </a:prstGeom>
          <a:noFill/>
        </p:spPr>
        <p:txBody>
          <a:bodyPr wrap="square" rtlCol="0">
            <a:spAutoFit/>
          </a:bodyPr>
          <a:lstStyle/>
          <a:p>
            <a:pPr marL="342900" indent="-342900">
              <a:buFont typeface="+mj-lt"/>
              <a:buAutoNum type="alphaLcParenR"/>
            </a:pPr>
            <a:r>
              <a:rPr lang="en-US" dirty="0" smtClean="0"/>
              <a:t>12z July 2 2011 forecast valid for 18z on same day: NAQFC setup</a:t>
            </a:r>
            <a:endParaRPr lang="en-US" dirty="0"/>
          </a:p>
        </p:txBody>
      </p:sp>
      <p:sp>
        <p:nvSpPr>
          <p:cNvPr id="9" name="TextBox 8"/>
          <p:cNvSpPr txBox="1"/>
          <p:nvPr/>
        </p:nvSpPr>
        <p:spPr>
          <a:xfrm>
            <a:off x="131575" y="3344839"/>
            <a:ext cx="2429063" cy="646331"/>
          </a:xfrm>
          <a:prstGeom prst="rect">
            <a:avLst/>
          </a:prstGeom>
          <a:noFill/>
          <a:ln w="9525">
            <a:solidFill>
              <a:schemeClr val="tx1"/>
            </a:solidFill>
          </a:ln>
        </p:spPr>
        <p:txBody>
          <a:bodyPr wrap="none" rtlCol="0">
            <a:spAutoFit/>
          </a:bodyPr>
          <a:lstStyle/>
          <a:p>
            <a:r>
              <a:rPr lang="en-US" dirty="0" smtClean="0"/>
              <a:t>Color bar for bias</a:t>
            </a:r>
          </a:p>
          <a:p>
            <a:r>
              <a:rPr lang="en-US" dirty="0" smtClean="0"/>
              <a:t>w.r.t. </a:t>
            </a:r>
            <a:r>
              <a:rPr lang="en-US" dirty="0" err="1" smtClean="0"/>
              <a:t>AIRNow</a:t>
            </a:r>
            <a:r>
              <a:rPr lang="en-US" dirty="0" smtClean="0"/>
              <a:t> (</a:t>
            </a:r>
            <a:r>
              <a:rPr lang="el-GR" dirty="0"/>
              <a:t>μ</a:t>
            </a:r>
            <a:r>
              <a:rPr lang="en-US" dirty="0"/>
              <a:t>g m</a:t>
            </a:r>
            <a:r>
              <a:rPr lang="en-US" baseline="30000" dirty="0"/>
              <a:t>-3</a:t>
            </a:r>
            <a:r>
              <a:rPr lang="en-US" dirty="0" smtClean="0"/>
              <a:t>)</a:t>
            </a:r>
            <a:endParaRPr lang="en-US" dirty="0"/>
          </a:p>
        </p:txBody>
      </p:sp>
      <p:cxnSp>
        <p:nvCxnSpPr>
          <p:cNvPr id="12" name="Straight Arrow Connector 11"/>
          <p:cNvCxnSpPr/>
          <p:nvPr/>
        </p:nvCxnSpPr>
        <p:spPr>
          <a:xfrm flipV="1">
            <a:off x="131575" y="1975286"/>
            <a:ext cx="498211" cy="463114"/>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014894" y="3200400"/>
            <a:ext cx="956906" cy="144439"/>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344839"/>
            <a:ext cx="6093041" cy="277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60" y="4268416"/>
            <a:ext cx="2794332" cy="923330"/>
          </a:xfrm>
          <a:prstGeom prst="rect">
            <a:avLst/>
          </a:prstGeom>
          <a:noFill/>
        </p:spPr>
        <p:txBody>
          <a:bodyPr wrap="square" rtlCol="0">
            <a:spAutoFit/>
          </a:bodyPr>
          <a:lstStyle/>
          <a:p>
            <a:pPr marL="306900" indent="-342900">
              <a:buFont typeface="+mj-lt"/>
              <a:buAutoNum type="alphaLcParenR" startAt="2"/>
            </a:pPr>
            <a:r>
              <a:rPr lang="en-US" dirty="0" smtClean="0"/>
              <a:t>Same as a) but with data assimilation adjusted Initialization</a:t>
            </a:r>
            <a:endParaRPr lang="en-US" dirty="0"/>
          </a:p>
        </p:txBody>
      </p:sp>
      <p:grpSp>
        <p:nvGrpSpPr>
          <p:cNvPr id="19" name="Group 18"/>
          <p:cNvGrpSpPr/>
          <p:nvPr/>
        </p:nvGrpSpPr>
        <p:grpSpPr>
          <a:xfrm>
            <a:off x="77079" y="848851"/>
            <a:ext cx="6714959" cy="5690061"/>
            <a:chOff x="77079" y="848851"/>
            <a:chExt cx="6714959" cy="5690061"/>
          </a:xfrm>
        </p:grpSpPr>
        <p:sp>
          <p:nvSpPr>
            <p:cNvPr id="15" name="Oval 14"/>
            <p:cNvSpPr/>
            <p:nvPr/>
          </p:nvSpPr>
          <p:spPr>
            <a:xfrm rot="538603">
              <a:off x="2632797" y="4523796"/>
              <a:ext cx="3663403" cy="1410163"/>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538603">
              <a:off x="2648219" y="1476000"/>
              <a:ext cx="3663403" cy="1410163"/>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182437" y="848851"/>
              <a:ext cx="609601" cy="4307078"/>
              <a:chOff x="6182437" y="848851"/>
              <a:chExt cx="609601" cy="4307078"/>
            </a:xfrm>
          </p:grpSpPr>
          <p:sp>
            <p:nvSpPr>
              <p:cNvPr id="16" name="Oval 15"/>
              <p:cNvSpPr/>
              <p:nvPr/>
            </p:nvSpPr>
            <p:spPr>
              <a:xfrm rot="1664133">
                <a:off x="6182437" y="848851"/>
                <a:ext cx="609600" cy="119938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664133">
                <a:off x="6182438" y="3956543"/>
                <a:ext cx="609600" cy="119938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77079" y="5615582"/>
              <a:ext cx="2292399" cy="923330"/>
            </a:xfrm>
            <a:prstGeom prst="rect">
              <a:avLst/>
            </a:prstGeom>
            <a:noFill/>
            <a:ln w="25400">
              <a:solidFill>
                <a:schemeClr val="tx1"/>
              </a:solidFill>
            </a:ln>
          </p:spPr>
          <p:txBody>
            <a:bodyPr wrap="square" rtlCol="0">
              <a:spAutoFit/>
            </a:bodyPr>
            <a:lstStyle/>
            <a:p>
              <a:r>
                <a:rPr lang="en-US" dirty="0" smtClean="0"/>
                <a:t>Large reduction in </a:t>
              </a:r>
            </a:p>
            <a:p>
              <a:r>
                <a:rPr lang="en-US" dirty="0" smtClean="0"/>
                <a:t>underestimation of PM2.5 w.r.t. </a:t>
              </a:r>
              <a:endParaRPr lang="en-US" dirty="0"/>
            </a:p>
          </p:txBody>
        </p:sp>
        <p:cxnSp>
          <p:nvCxnSpPr>
            <p:cNvPr id="22" name="Straight Arrow Connector 21"/>
            <p:cNvCxnSpPr/>
            <p:nvPr/>
          </p:nvCxnSpPr>
          <p:spPr>
            <a:xfrm flipV="1">
              <a:off x="2369478" y="4556237"/>
              <a:ext cx="3802722" cy="155908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369478" y="5791200"/>
              <a:ext cx="1669122" cy="3241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3"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26592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bg1"/>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18</a:t>
            </a:fld>
            <a:endParaRPr lang="en-US" dirty="0"/>
          </a:p>
        </p:txBody>
      </p:sp>
      <p:sp>
        <p:nvSpPr>
          <p:cNvPr id="7" name="TextBox 6"/>
          <p:cNvSpPr txBox="1"/>
          <p:nvPr/>
        </p:nvSpPr>
        <p:spPr>
          <a:xfrm>
            <a:off x="-14785" y="0"/>
            <a:ext cx="9158785" cy="1200329"/>
          </a:xfrm>
          <a:prstGeom prst="rect">
            <a:avLst/>
          </a:prstGeom>
          <a:noFill/>
        </p:spPr>
        <p:txBody>
          <a:bodyPr wrap="square" rtlCol="0">
            <a:spAutoFit/>
          </a:bodyPr>
          <a:lstStyle/>
          <a:p>
            <a:pPr algn="ctr"/>
            <a:r>
              <a:rPr lang="en-US" sz="4000" b="1" dirty="0" smtClean="0">
                <a:latin typeface="+mj-lt"/>
              </a:rPr>
              <a:t>Relevance</a:t>
            </a:r>
            <a:endParaRPr lang="en-US" sz="4000" b="1" dirty="0" smtClean="0">
              <a:latin typeface="+mj-lt"/>
            </a:endParaRPr>
          </a:p>
          <a:p>
            <a:r>
              <a:rPr lang="en-US" sz="3200" b="1" dirty="0" smtClean="0">
                <a:latin typeface="+mj-lt"/>
              </a:rPr>
              <a:t>Chemical </a:t>
            </a:r>
            <a:r>
              <a:rPr lang="en-US" sz="3200" b="1" dirty="0" smtClean="0">
                <a:latin typeface="+mj-lt"/>
              </a:rPr>
              <a:t>Analyses: User Friendly and </a:t>
            </a:r>
            <a:r>
              <a:rPr lang="en-US" sz="3200" b="1" dirty="0" smtClean="0">
                <a:latin typeface="+mj-lt"/>
              </a:rPr>
              <a:t>downloadable</a:t>
            </a:r>
          </a:p>
        </p:txBody>
      </p:sp>
      <p:sp>
        <p:nvSpPr>
          <p:cNvPr id="8" name="TextBox 7"/>
          <p:cNvSpPr txBox="1"/>
          <p:nvPr/>
        </p:nvSpPr>
        <p:spPr>
          <a:xfrm>
            <a:off x="76200" y="2590800"/>
            <a:ext cx="2530366" cy="2554545"/>
          </a:xfrm>
          <a:prstGeom prst="rect">
            <a:avLst/>
          </a:prstGeom>
          <a:noFill/>
        </p:spPr>
        <p:txBody>
          <a:bodyPr wrap="square" rtlCol="0">
            <a:spAutoFit/>
          </a:bodyPr>
          <a:lstStyle/>
          <a:p>
            <a:r>
              <a:rPr lang="en-US" sz="2000" b="1" dirty="0" smtClean="0"/>
              <a:t>As reanalysis  meteorological fields </a:t>
            </a:r>
            <a:r>
              <a:rPr lang="en-US" sz="2000" b="1" dirty="0"/>
              <a:t>f</a:t>
            </a:r>
            <a:r>
              <a:rPr lang="en-US" sz="2000" b="1" dirty="0" smtClean="0"/>
              <a:t>or NWP community</a:t>
            </a:r>
          </a:p>
          <a:p>
            <a:endParaRPr lang="en-US" sz="2000" b="1" dirty="0"/>
          </a:p>
          <a:p>
            <a:r>
              <a:rPr lang="en-US" sz="2000" b="1" dirty="0" smtClean="0"/>
              <a:t>Chemical reanalysis fields for atmospheric modelers and epidemiologists</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56" t="13716" r="49190" b="56572"/>
          <a:stretch/>
        </p:blipFill>
        <p:spPr bwMode="auto">
          <a:xfrm>
            <a:off x="2667000" y="2255993"/>
            <a:ext cx="6385034"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603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19</a:t>
            </a:fld>
            <a:endParaRPr lang="en-US" dirty="0"/>
          </a:p>
        </p:txBody>
      </p:sp>
      <p:sp>
        <p:nvSpPr>
          <p:cNvPr id="4" name="TextBox 3"/>
          <p:cNvSpPr txBox="1"/>
          <p:nvPr/>
        </p:nvSpPr>
        <p:spPr>
          <a:xfrm>
            <a:off x="244366" y="1171057"/>
            <a:ext cx="2895600" cy="4770537"/>
          </a:xfrm>
          <a:prstGeom prst="rect">
            <a:avLst/>
          </a:prstGeom>
          <a:noFill/>
          <a:ln w="3175">
            <a:solidFill>
              <a:schemeClr val="bg1"/>
            </a:solidFill>
          </a:ln>
        </p:spPr>
        <p:txBody>
          <a:bodyPr wrap="square" rtlCol="0">
            <a:spAutoFit/>
          </a:bodyPr>
          <a:lstStyle/>
          <a:p>
            <a:r>
              <a:rPr lang="en-US" sz="1900" b="1" dirty="0">
                <a:solidFill>
                  <a:schemeClr val="bg1"/>
                </a:solidFill>
              </a:rPr>
              <a:t>S</a:t>
            </a:r>
            <a:r>
              <a:rPr lang="en-US" sz="1900" b="1" dirty="0" smtClean="0">
                <a:solidFill>
                  <a:schemeClr val="bg1"/>
                </a:solidFill>
              </a:rPr>
              <a:t>elected quotations:</a:t>
            </a:r>
          </a:p>
          <a:p>
            <a:endParaRPr lang="en-US" sz="1900" b="1" dirty="0" smtClean="0">
              <a:solidFill>
                <a:schemeClr val="bg1"/>
              </a:solidFill>
            </a:endParaRPr>
          </a:p>
          <a:p>
            <a:r>
              <a:rPr lang="en-US" sz="1900" b="1" dirty="0" smtClean="0">
                <a:solidFill>
                  <a:schemeClr val="bg1"/>
                </a:solidFill>
              </a:rPr>
              <a:t>2012: In </a:t>
            </a:r>
            <a:r>
              <a:rPr lang="en-US" sz="1900" b="1" dirty="0">
                <a:solidFill>
                  <a:schemeClr val="bg1"/>
                </a:solidFill>
              </a:rPr>
              <a:t>Maryland, NOAA ozone predictions have improved since 2011: significant improvement in false alarm ratio (</a:t>
            </a:r>
            <a:r>
              <a:rPr lang="en-US" sz="1900" b="1" dirty="0" smtClean="0">
                <a:solidFill>
                  <a:schemeClr val="bg1"/>
                </a:solidFill>
              </a:rPr>
              <a:t>FAR). </a:t>
            </a:r>
            <a:r>
              <a:rPr lang="en-US" sz="1900" b="1" dirty="0">
                <a:solidFill>
                  <a:schemeClr val="bg1"/>
                </a:solidFill>
              </a:rPr>
              <a:t>(Laura Landry, Maryland Department of the Environment)</a:t>
            </a:r>
          </a:p>
          <a:p>
            <a:endParaRPr lang="en-US" sz="1900" b="1" dirty="0">
              <a:solidFill>
                <a:schemeClr val="bg1"/>
              </a:solidFill>
            </a:endParaRPr>
          </a:p>
          <a:p>
            <a:r>
              <a:rPr lang="en-US" sz="1900" b="1" kern="0" dirty="0" smtClean="0">
                <a:solidFill>
                  <a:schemeClr val="bg1"/>
                </a:solidFill>
              </a:rPr>
              <a:t>2015: PA </a:t>
            </a:r>
            <a:r>
              <a:rPr lang="en-US" sz="1900" b="1" kern="0" dirty="0">
                <a:solidFill>
                  <a:schemeClr val="bg1"/>
                </a:solidFill>
              </a:rPr>
              <a:t>forecaster recommend both the direct model predictions and the bias </a:t>
            </a:r>
            <a:r>
              <a:rPr lang="en-US" sz="1900" b="1" kern="0" dirty="0" smtClean="0">
                <a:solidFill>
                  <a:schemeClr val="bg1"/>
                </a:solidFill>
              </a:rPr>
              <a:t>corrected PM2.5 forecasts.</a:t>
            </a:r>
            <a:endParaRPr lang="en-US" sz="1900" b="1" dirty="0" smtClean="0">
              <a:solidFill>
                <a:schemeClr val="bg1"/>
              </a:solidFill>
            </a:endParaRPr>
          </a:p>
        </p:txBody>
      </p:sp>
      <p:sp>
        <p:nvSpPr>
          <p:cNvPr id="8" name="TextBox 7"/>
          <p:cNvSpPr txBox="1"/>
          <p:nvPr/>
        </p:nvSpPr>
        <p:spPr>
          <a:xfrm>
            <a:off x="2362200" y="224521"/>
            <a:ext cx="4442242" cy="584775"/>
          </a:xfrm>
          <a:prstGeom prst="rect">
            <a:avLst/>
          </a:prstGeom>
          <a:noFill/>
        </p:spPr>
        <p:txBody>
          <a:bodyPr wrap="none" rtlCol="0">
            <a:spAutoFit/>
          </a:bodyPr>
          <a:lstStyle/>
          <a:p>
            <a:r>
              <a:rPr lang="en-US" sz="3200" b="1" dirty="0" smtClean="0">
                <a:solidFill>
                  <a:schemeClr val="bg1"/>
                </a:solidFill>
              </a:rPr>
              <a:t>Performance and Quality</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760" t="16269" r="60317" b="35849"/>
          <a:stretch/>
        </p:blipFill>
        <p:spPr bwMode="auto">
          <a:xfrm>
            <a:off x="3276600" y="990600"/>
            <a:ext cx="574811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960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3400" y="152400"/>
            <a:ext cx="8113059" cy="6269181"/>
            <a:chOff x="533400" y="152400"/>
            <a:chExt cx="8113059" cy="6269181"/>
          </a:xfrm>
        </p:grpSpPr>
        <p:grpSp>
          <p:nvGrpSpPr>
            <p:cNvPr id="8" name="Group 7"/>
            <p:cNvGrpSpPr/>
            <p:nvPr/>
          </p:nvGrpSpPr>
          <p:grpSpPr>
            <a:xfrm>
              <a:off x="533400" y="152400"/>
              <a:ext cx="8113059" cy="6269181"/>
              <a:chOff x="533400" y="152400"/>
              <a:chExt cx="8113059" cy="6269181"/>
            </a:xfrm>
          </p:grpSpPr>
          <p:pic>
            <p:nvPicPr>
              <p:cNvPr id="6" name="Picture 5" descr="AAAS_Air-pollution-infographic.pdf"/>
              <p:cNvPicPr>
                <a:picLocks noChangeAspect="1"/>
              </p:cNvPicPr>
              <p:nvPr/>
            </p:nvPicPr>
            <p:blipFill rotWithShape="1">
              <a:blip r:embed="rId3">
                <a:extLst>
                  <a:ext uri="{28A0092B-C50C-407E-A947-70E740481C1C}">
                    <a14:useLocalDpi xmlns:a14="http://schemas.microsoft.com/office/drawing/2010/main" val="0"/>
                  </a:ext>
                </a:extLst>
              </a:blip>
              <a:srcRect b="36726"/>
              <a:stretch/>
            </p:blipFill>
            <p:spPr>
              <a:xfrm>
                <a:off x="533400" y="152400"/>
                <a:ext cx="8113059" cy="5569130"/>
              </a:xfrm>
              <a:prstGeom prst="rect">
                <a:avLst/>
              </a:prstGeom>
              <a:solidFill>
                <a:schemeClr val="bg1"/>
              </a:solidFill>
            </p:spPr>
          </p:pic>
          <p:pic>
            <p:nvPicPr>
              <p:cNvPr id="7" name="Picture 6" descr="AAAS_Air-pollution-infographic.pdf"/>
              <p:cNvPicPr>
                <a:picLocks noChangeAspect="1"/>
              </p:cNvPicPr>
              <p:nvPr/>
            </p:nvPicPr>
            <p:blipFill rotWithShape="1">
              <a:blip r:embed="rId3">
                <a:extLst>
                  <a:ext uri="{28A0092B-C50C-407E-A947-70E740481C1C}">
                    <a14:useLocalDpi xmlns:a14="http://schemas.microsoft.com/office/drawing/2010/main" val="0"/>
                  </a:ext>
                </a:extLst>
              </a:blip>
              <a:srcRect t="88833"/>
              <a:stretch/>
            </p:blipFill>
            <p:spPr>
              <a:xfrm>
                <a:off x="533400" y="5721530"/>
                <a:ext cx="8113059" cy="700051"/>
              </a:xfrm>
              <a:prstGeom prst="rect">
                <a:avLst/>
              </a:prstGeom>
              <a:solidFill>
                <a:schemeClr val="bg1"/>
              </a:solidFill>
            </p:spPr>
          </p:pic>
        </p:grpSp>
        <p:sp>
          <p:nvSpPr>
            <p:cNvPr id="12" name="Oval 11"/>
            <p:cNvSpPr/>
            <p:nvPr/>
          </p:nvSpPr>
          <p:spPr>
            <a:xfrm>
              <a:off x="1600200" y="3200400"/>
              <a:ext cx="1219200" cy="1371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3" name="Oval 12"/>
            <p:cNvSpPr/>
            <p:nvPr/>
          </p:nvSpPr>
          <p:spPr>
            <a:xfrm>
              <a:off x="3198471" y="1905000"/>
              <a:ext cx="914400" cy="13233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a:t>
            </a:fld>
            <a:endParaRPr lang="en-US" dirty="0"/>
          </a:p>
        </p:txBody>
      </p:sp>
      <p:sp>
        <p:nvSpPr>
          <p:cNvPr id="4" name="TextBox 3"/>
          <p:cNvSpPr txBox="1"/>
          <p:nvPr/>
        </p:nvSpPr>
        <p:spPr>
          <a:xfrm>
            <a:off x="5791200" y="827443"/>
            <a:ext cx="1497526" cy="430887"/>
          </a:xfrm>
          <a:prstGeom prst="rect">
            <a:avLst/>
          </a:prstGeom>
          <a:noFill/>
        </p:spPr>
        <p:txBody>
          <a:bodyPr wrap="none" rtlCol="0">
            <a:spAutoFit/>
          </a:bodyPr>
          <a:lstStyle/>
          <a:p>
            <a:r>
              <a:rPr lang="en-US" b="1" dirty="0" smtClean="0"/>
              <a:t>: </a:t>
            </a:r>
            <a:r>
              <a:rPr lang="en-US" sz="2200" dirty="0" smtClean="0"/>
              <a:t>5,500,000</a:t>
            </a:r>
            <a:r>
              <a:rPr lang="en-US" dirty="0" smtClean="0">
                <a:solidFill>
                  <a:schemeClr val="bg1"/>
                </a:solidFill>
              </a:rPr>
              <a:t> </a:t>
            </a:r>
          </a:p>
        </p:txBody>
      </p:sp>
      <p:sp>
        <p:nvSpPr>
          <p:cNvPr id="16" name="Oval 15"/>
          <p:cNvSpPr/>
          <p:nvPr/>
        </p:nvSpPr>
        <p:spPr>
          <a:xfrm>
            <a:off x="1586696" y="3048000"/>
            <a:ext cx="1219200" cy="137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       </a:t>
            </a:r>
            <a:r>
              <a:rPr lang="en-US" sz="1000" dirty="0" smtClean="0">
                <a:solidFill>
                  <a:schemeClr val="tx1"/>
                </a:solidFill>
              </a:rPr>
              <a:t>Air pollution is the 4</a:t>
            </a:r>
            <a:r>
              <a:rPr lang="en-US" sz="1000" baseline="30000" dirty="0" smtClean="0">
                <a:solidFill>
                  <a:schemeClr val="tx1"/>
                </a:solidFill>
              </a:rPr>
              <a:t>th</a:t>
            </a:r>
            <a:r>
              <a:rPr lang="en-US" sz="1000" dirty="0" smtClean="0">
                <a:solidFill>
                  <a:schemeClr val="tx1"/>
                </a:solidFill>
              </a:rPr>
              <a:t> highest risk factor for death globally </a:t>
            </a:r>
            <a:endParaRPr lang="en-US" sz="1000" dirty="0">
              <a:solidFill>
                <a:schemeClr val="tx1"/>
              </a:solidFill>
            </a:endParaRPr>
          </a:p>
        </p:txBody>
      </p:sp>
      <p:sp>
        <p:nvSpPr>
          <p:cNvPr id="17" name="Oval 16"/>
          <p:cNvSpPr/>
          <p:nvPr/>
        </p:nvSpPr>
        <p:spPr>
          <a:xfrm>
            <a:off x="3046071" y="1719694"/>
            <a:ext cx="1219200"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85%</a:t>
            </a:r>
            <a:r>
              <a:rPr lang="en-US" sz="1000" dirty="0" smtClean="0">
                <a:solidFill>
                  <a:schemeClr val="tx1"/>
                </a:solidFill>
              </a:rPr>
              <a:t>       of world’s population lives in areas where WHO air quality guidelines are exceed</a:t>
            </a:r>
            <a:endParaRPr lang="en-US" sz="1000" dirty="0">
              <a:solidFill>
                <a:schemeClr val="tx1"/>
              </a:solidFill>
            </a:endParaRPr>
          </a:p>
        </p:txBody>
      </p:sp>
    </p:spTree>
    <p:extLst>
      <p:ext uri="{BB962C8B-B14F-4D97-AF65-F5344CB8AC3E}">
        <p14:creationId xmlns:p14="http://schemas.microsoft.com/office/powerpoint/2010/main" val="30993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20</a:t>
            </a:fld>
            <a:endParaRPr lang="en-US" dirty="0"/>
          </a:p>
        </p:txBody>
      </p:sp>
      <p:sp>
        <p:nvSpPr>
          <p:cNvPr id="4" name="TextBox 3"/>
          <p:cNvSpPr txBox="1"/>
          <p:nvPr/>
        </p:nvSpPr>
        <p:spPr>
          <a:xfrm>
            <a:off x="-304800" y="101025"/>
            <a:ext cx="9121254" cy="769441"/>
          </a:xfrm>
          <a:prstGeom prst="rect">
            <a:avLst/>
          </a:prstGeom>
          <a:noFill/>
        </p:spPr>
        <p:txBody>
          <a:bodyPr wrap="square" rtlCol="0">
            <a:spAutoFit/>
          </a:bodyPr>
          <a:lstStyle/>
          <a:p>
            <a:pPr algn="ctr"/>
            <a:r>
              <a:rPr lang="en-US" sz="4400" dirty="0" smtClean="0">
                <a:solidFill>
                  <a:schemeClr val="bg1"/>
                </a:solidFill>
                <a:latin typeface="+mj-lt"/>
              </a:rPr>
              <a:t>NAQFC Related </a:t>
            </a:r>
            <a:r>
              <a:rPr lang="en-US" sz="4400" dirty="0" smtClean="0">
                <a:solidFill>
                  <a:schemeClr val="bg1"/>
                </a:solidFill>
                <a:latin typeface="+mj-lt"/>
              </a:rPr>
              <a:t>Talks </a:t>
            </a:r>
            <a:r>
              <a:rPr lang="en-US" sz="4400" dirty="0" smtClean="0">
                <a:solidFill>
                  <a:schemeClr val="bg1"/>
                </a:solidFill>
                <a:latin typeface="+mj-lt"/>
              </a:rPr>
              <a:t>&amp; Posters</a:t>
            </a:r>
          </a:p>
        </p:txBody>
      </p:sp>
      <p:graphicFrame>
        <p:nvGraphicFramePr>
          <p:cNvPr id="15" name="Table 14"/>
          <p:cNvGraphicFramePr>
            <a:graphicFrameLocks noGrp="1"/>
          </p:cNvGraphicFramePr>
          <p:nvPr>
            <p:extLst>
              <p:ext uri="{D42A27DB-BD31-4B8C-83A1-F6EECF244321}">
                <p14:modId xmlns:p14="http://schemas.microsoft.com/office/powerpoint/2010/main" val="667197840"/>
              </p:ext>
            </p:extLst>
          </p:nvPr>
        </p:nvGraphicFramePr>
        <p:xfrm>
          <a:off x="670653" y="870466"/>
          <a:ext cx="7825440" cy="5238702"/>
        </p:xfrm>
        <a:graphic>
          <a:graphicData uri="http://schemas.openxmlformats.org/drawingml/2006/table">
            <a:tbl>
              <a:tblPr firstRow="1" bandRow="1">
                <a:tableStyleId>{5C22544A-7EE6-4342-B048-85BDC9FD1C3A}</a:tableStyleId>
              </a:tblPr>
              <a:tblGrid>
                <a:gridCol w="2209799"/>
                <a:gridCol w="5615641"/>
              </a:tblGrid>
              <a:tr h="607671">
                <a:tc>
                  <a:txBody>
                    <a:bodyPr/>
                    <a:lstStyle/>
                    <a:p>
                      <a:r>
                        <a:rPr lang="en-US" sz="2400" b="1" dirty="0" smtClean="0">
                          <a:solidFill>
                            <a:srgbClr val="102E90"/>
                          </a:solidFill>
                        </a:rPr>
                        <a:t>Rick Saylor</a:t>
                      </a:r>
                      <a:endParaRPr lang="en-US" sz="2400" b="1" dirty="0">
                        <a:solidFill>
                          <a:srgbClr val="102E90"/>
                        </a:solidFill>
                      </a:endParaRPr>
                    </a:p>
                  </a:txBody>
                  <a:tcP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102E90"/>
                          </a:solidFill>
                        </a:rPr>
                        <a:t>Surface-atmosphere</a:t>
                      </a:r>
                      <a:r>
                        <a:rPr lang="en-US" sz="2400" b="1" baseline="0" dirty="0" smtClean="0">
                          <a:solidFill>
                            <a:srgbClr val="102E90"/>
                          </a:solidFill>
                        </a:rPr>
                        <a:t> exchange modeling</a:t>
                      </a:r>
                      <a:endParaRPr lang="en-US" sz="2400" b="1" dirty="0" smtClean="0">
                        <a:solidFill>
                          <a:srgbClr val="102E90"/>
                        </a:solidFill>
                      </a:endParaRPr>
                    </a:p>
                  </a:txBody>
                  <a:tcPr>
                    <a:solidFill>
                      <a:schemeClr val="accent1">
                        <a:lumMod val="60000"/>
                        <a:lumOff val="40000"/>
                      </a:schemeClr>
                    </a:solidFill>
                  </a:tcPr>
                </a:tc>
              </a:tr>
              <a:tr h="607671">
                <a:tc>
                  <a:txBody>
                    <a:bodyPr/>
                    <a:lstStyle/>
                    <a:p>
                      <a:r>
                        <a:rPr lang="en-US" sz="2400" b="1" dirty="0" smtClean="0">
                          <a:solidFill>
                            <a:srgbClr val="102E90"/>
                          </a:solidFill>
                        </a:rPr>
                        <a:t>Daniel Tong</a:t>
                      </a:r>
                      <a:endParaRPr lang="en-US" sz="2400" b="1" dirty="0">
                        <a:solidFill>
                          <a:srgbClr val="102E90"/>
                        </a:solidFill>
                      </a:endParaRPr>
                    </a:p>
                  </a:txBody>
                  <a:tcP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102E90"/>
                          </a:solidFill>
                        </a:rPr>
                        <a:t>Emissions M</a:t>
                      </a:r>
                      <a:r>
                        <a:rPr lang="en-US" sz="2400" b="1" baseline="0" dirty="0" smtClean="0">
                          <a:solidFill>
                            <a:srgbClr val="102E90"/>
                          </a:solidFill>
                        </a:rPr>
                        <a:t>odeling</a:t>
                      </a:r>
                      <a:endParaRPr lang="en-US" sz="2400" b="1" dirty="0" smtClean="0">
                        <a:solidFill>
                          <a:srgbClr val="102E90"/>
                        </a:solidFill>
                      </a:endParaRPr>
                    </a:p>
                  </a:txBody>
                  <a:tcPr>
                    <a:solidFill>
                      <a:schemeClr val="accent1">
                        <a:lumMod val="60000"/>
                        <a:lumOff val="40000"/>
                      </a:schemeClr>
                    </a:solidFill>
                  </a:tcPr>
                </a:tc>
              </a:tr>
              <a:tr h="6076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Barry Baker</a:t>
                      </a:r>
                    </a:p>
                    <a:p>
                      <a:endParaRPr lang="en-US" sz="2400" b="1" dirty="0">
                        <a:solidFill>
                          <a:schemeClr val="bg1"/>
                        </a:solidFill>
                      </a:endParaRPr>
                    </a:p>
                  </a:txBody>
                  <a:tcPr>
                    <a:solidFill>
                      <a:srgbClr val="091A4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bg1"/>
                          </a:solidFill>
                          <a:effectLst/>
                          <a:latin typeface="+mn-lt"/>
                          <a:ea typeface="+mn-ea"/>
                          <a:cs typeface="+mn-cs"/>
                        </a:rPr>
                        <a:t>A New Way to Couple the CMAQ Model Using the National Unified Operational Prediction Capability (NUOPC) Framework </a:t>
                      </a:r>
                      <a:endParaRPr lang="en-US" sz="2400" b="1" dirty="0" smtClean="0">
                        <a:solidFill>
                          <a:schemeClr val="bg1"/>
                        </a:solidFill>
                      </a:endParaRPr>
                    </a:p>
                  </a:txBody>
                  <a:tcPr>
                    <a:solidFill>
                      <a:srgbClr val="091A4F"/>
                    </a:solidFill>
                  </a:tcPr>
                </a:tc>
              </a:tr>
              <a:tr h="762000">
                <a:tc>
                  <a:txBody>
                    <a:bodyPr/>
                    <a:lstStyle/>
                    <a:p>
                      <a:r>
                        <a:rPr lang="en-US" sz="2400" b="1" dirty="0" smtClean="0">
                          <a:solidFill>
                            <a:schemeClr val="bg1"/>
                          </a:solidFill>
                        </a:rPr>
                        <a:t>Hyun</a:t>
                      </a:r>
                      <a:r>
                        <a:rPr lang="en-US" sz="2400" b="1" baseline="0" dirty="0" smtClean="0">
                          <a:solidFill>
                            <a:schemeClr val="bg1"/>
                          </a:solidFill>
                        </a:rPr>
                        <a:t> </a:t>
                      </a:r>
                      <a:r>
                        <a:rPr lang="en-US" sz="2400" b="1" dirty="0" smtClean="0">
                          <a:solidFill>
                            <a:schemeClr val="bg1"/>
                          </a:solidFill>
                        </a:rPr>
                        <a:t>Kim</a:t>
                      </a:r>
                      <a:endParaRPr lang="en-US" sz="2400" b="1" dirty="0">
                        <a:solidFill>
                          <a:schemeClr val="bg1"/>
                        </a:solidFill>
                      </a:endParaRPr>
                    </a:p>
                  </a:txBody>
                  <a:tcPr>
                    <a:solidFill>
                      <a:srgbClr val="091A4F"/>
                    </a:solidFill>
                  </a:tcPr>
                </a:tc>
                <a:tc>
                  <a:txBody>
                    <a:bodyPr/>
                    <a:lstStyle/>
                    <a:p>
                      <a:r>
                        <a:rPr lang="en-US" sz="2400" b="1" kern="1200" dirty="0" smtClean="0">
                          <a:solidFill>
                            <a:schemeClr val="bg1"/>
                          </a:solidFill>
                          <a:effectLst/>
                          <a:latin typeface="+mn-lt"/>
                          <a:ea typeface="+mn-ea"/>
                          <a:cs typeface="+mn-cs"/>
                        </a:rPr>
                        <a:t>OMI NO</a:t>
                      </a:r>
                      <a:r>
                        <a:rPr lang="en-US" sz="2400" b="1" kern="1200" baseline="-25000" dirty="0" smtClean="0">
                          <a:solidFill>
                            <a:schemeClr val="bg1"/>
                          </a:solidFill>
                          <a:effectLst/>
                          <a:latin typeface="+mn-lt"/>
                          <a:ea typeface="+mn-ea"/>
                          <a:cs typeface="+mn-cs"/>
                        </a:rPr>
                        <a:t>2</a:t>
                      </a:r>
                      <a:r>
                        <a:rPr lang="en-US" sz="2400" b="1" kern="1200" dirty="0" smtClean="0">
                          <a:solidFill>
                            <a:schemeClr val="bg1"/>
                          </a:solidFill>
                          <a:effectLst/>
                          <a:latin typeface="+mn-lt"/>
                          <a:ea typeface="+mn-ea"/>
                          <a:cs typeface="+mn-cs"/>
                        </a:rPr>
                        <a:t> column densities over North American urban cities: The effect of satellite footprint resolution </a:t>
                      </a:r>
                      <a:endParaRPr lang="en-US" sz="2400" b="1" dirty="0">
                        <a:solidFill>
                          <a:schemeClr val="bg1"/>
                        </a:solidFill>
                      </a:endParaRPr>
                    </a:p>
                  </a:txBody>
                  <a:tcPr>
                    <a:solidFill>
                      <a:srgbClr val="091A4F"/>
                    </a:solidFill>
                  </a:tcPr>
                </a:tc>
              </a:tr>
              <a:tr h="8210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Daniel Tong</a:t>
                      </a:r>
                    </a:p>
                    <a:p>
                      <a:endParaRPr lang="en-US" sz="2400" b="1" dirty="0">
                        <a:solidFill>
                          <a:schemeClr val="bg1"/>
                        </a:solidFill>
                      </a:endParaRPr>
                    </a:p>
                  </a:txBody>
                  <a:tcPr>
                    <a:solidFill>
                      <a:srgbClr val="091A4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bg1"/>
                          </a:solidFill>
                          <a:effectLst/>
                          <a:latin typeface="+mn-lt"/>
                          <a:ea typeface="+mn-ea"/>
                          <a:cs typeface="+mn-cs"/>
                        </a:rPr>
                        <a:t>Satellite Retrievals of Marine </a:t>
                      </a:r>
                      <a:r>
                        <a:rPr lang="en-US" sz="2400" b="1" kern="1200" dirty="0" smtClean="0">
                          <a:solidFill>
                            <a:schemeClr val="bg1"/>
                          </a:solidFill>
                          <a:effectLst/>
                          <a:latin typeface="+mn-lt"/>
                          <a:ea typeface="+mn-ea"/>
                          <a:cs typeface="+mn-cs"/>
                        </a:rPr>
                        <a:t>Emissions</a:t>
                      </a:r>
                      <a:endParaRPr lang="en-US" sz="2400" b="1" dirty="0" smtClean="0">
                        <a:solidFill>
                          <a:schemeClr val="bg1"/>
                        </a:solidFill>
                      </a:endParaRPr>
                    </a:p>
                  </a:txBody>
                  <a:tcPr>
                    <a:solidFill>
                      <a:srgbClr val="091A4F"/>
                    </a:solidFill>
                  </a:tcPr>
                </a:tc>
              </a:tr>
              <a:tr h="655320">
                <a:tc>
                  <a:txBody>
                    <a:bodyPr/>
                    <a:lstStyle/>
                    <a:p>
                      <a:r>
                        <a:rPr lang="en-US" sz="2400" b="1" dirty="0" smtClean="0">
                          <a:solidFill>
                            <a:schemeClr val="bg1"/>
                          </a:solidFill>
                        </a:rPr>
                        <a:t>Pius Lee</a:t>
                      </a:r>
                      <a:endParaRPr lang="en-US" sz="2400" b="1" dirty="0">
                        <a:solidFill>
                          <a:schemeClr val="bg1"/>
                        </a:solidFill>
                      </a:endParaRPr>
                    </a:p>
                  </a:txBody>
                  <a:tcPr>
                    <a:solidFill>
                      <a:srgbClr val="091A4F"/>
                    </a:solidFill>
                  </a:tcPr>
                </a:tc>
                <a:tc>
                  <a:txBody>
                    <a:bodyPr/>
                    <a:lstStyle/>
                    <a:p>
                      <a:r>
                        <a:rPr lang="en-US" sz="2400" b="1" kern="1200" dirty="0" smtClean="0">
                          <a:solidFill>
                            <a:schemeClr val="bg1"/>
                          </a:solidFill>
                          <a:effectLst/>
                          <a:latin typeface="+mn-lt"/>
                          <a:ea typeface="+mn-ea"/>
                          <a:cs typeface="+mn-cs"/>
                        </a:rPr>
                        <a:t>Land Surface Modeling and Implications to Air Quality and Climate Change</a:t>
                      </a:r>
                      <a:endParaRPr lang="en-US" sz="2400" b="1" dirty="0">
                        <a:solidFill>
                          <a:schemeClr val="bg1"/>
                        </a:solidFill>
                      </a:endParaRPr>
                    </a:p>
                  </a:txBody>
                  <a:tcPr>
                    <a:solidFill>
                      <a:srgbClr val="091A4F"/>
                    </a:solidFill>
                  </a:tcPr>
                </a:tc>
              </a:tr>
            </a:tbl>
          </a:graphicData>
        </a:graphic>
      </p:graphicFrame>
    </p:spTree>
    <p:extLst>
      <p:ext uri="{BB962C8B-B14F-4D97-AF65-F5344CB8AC3E}">
        <p14:creationId xmlns:p14="http://schemas.microsoft.com/office/powerpoint/2010/main" val="1040646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21</a:t>
            </a:fld>
            <a:endParaRPr lang="en-US" dirty="0"/>
          </a:p>
        </p:txBody>
      </p:sp>
      <p:sp>
        <p:nvSpPr>
          <p:cNvPr id="7" name="Title 4"/>
          <p:cNvSpPr txBox="1">
            <a:spLocks/>
          </p:cNvSpPr>
          <p:nvPr/>
        </p:nvSpPr>
        <p:spPr>
          <a:xfrm>
            <a:off x="0" y="76200"/>
            <a:ext cx="91440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Collaborators</a:t>
            </a:r>
            <a:endParaRPr lang="en-US" dirty="0"/>
          </a:p>
        </p:txBody>
      </p:sp>
      <p:pic>
        <p:nvPicPr>
          <p:cNvPr id="14" name="Picture 2"/>
          <p:cNvPicPr>
            <a:picLocks noChangeAspect="1" noChangeArrowheads="1"/>
          </p:cNvPicPr>
          <p:nvPr/>
        </p:nvPicPr>
        <p:blipFill>
          <a:blip r:embed="rId3" cstate="print"/>
          <a:srcRect l="4485" t="10764" r="87846" b="74886"/>
          <a:stretch>
            <a:fillRect/>
          </a:stretch>
        </p:blipFill>
        <p:spPr bwMode="auto">
          <a:xfrm>
            <a:off x="4080641" y="1208896"/>
            <a:ext cx="1636579" cy="1046163"/>
          </a:xfrm>
          <a:prstGeom prst="rect">
            <a:avLst/>
          </a:prstGeom>
          <a:noFill/>
          <a:ln w="9525">
            <a:noFill/>
            <a:miter lim="800000"/>
            <a:headEnd/>
            <a:tailEnd/>
          </a:ln>
        </p:spPr>
      </p:pic>
      <p:pic>
        <p:nvPicPr>
          <p:cNvPr id="12" name="Picture 9"/>
          <p:cNvPicPr>
            <a:picLocks noChangeAspect="1"/>
          </p:cNvPicPr>
          <p:nvPr/>
        </p:nvPicPr>
        <p:blipFill>
          <a:blip r:embed="rId4" cstate="print"/>
          <a:srcRect/>
          <a:stretch>
            <a:fillRect/>
          </a:stretch>
        </p:blipFill>
        <p:spPr bwMode="auto">
          <a:xfrm>
            <a:off x="183517" y="2468066"/>
            <a:ext cx="3124656" cy="508794"/>
          </a:xfrm>
          <a:prstGeom prst="rect">
            <a:avLst/>
          </a:prstGeom>
          <a:noFill/>
          <a:ln w="9525">
            <a:noFill/>
            <a:miter lim="800000"/>
            <a:headEnd/>
            <a:tailEnd/>
          </a:ln>
        </p:spPr>
      </p:pic>
      <p:pic>
        <p:nvPicPr>
          <p:cNvPr id="10" name="Picture 9"/>
          <p:cNvPicPr>
            <a:picLocks noChangeAspect="1"/>
          </p:cNvPicPr>
          <p:nvPr/>
        </p:nvPicPr>
        <p:blipFill>
          <a:blip r:embed="rId5" cstate="print"/>
          <a:srcRect t="18433" b="18163"/>
          <a:stretch>
            <a:fillRect/>
          </a:stretch>
        </p:blipFill>
        <p:spPr bwMode="auto">
          <a:xfrm>
            <a:off x="183518" y="1208896"/>
            <a:ext cx="1778176" cy="1007205"/>
          </a:xfrm>
          <a:prstGeom prst="rect">
            <a:avLst/>
          </a:prstGeom>
          <a:noFill/>
          <a:ln w="9525">
            <a:noFill/>
            <a:miter lim="800000"/>
            <a:headEnd/>
            <a:tailEnd/>
          </a:ln>
        </p:spPr>
      </p:pic>
      <p:sp>
        <p:nvSpPr>
          <p:cNvPr id="16" name="TextBox 15"/>
          <p:cNvSpPr txBox="1"/>
          <p:nvPr/>
        </p:nvSpPr>
        <p:spPr>
          <a:xfrm>
            <a:off x="7010400" y="1752600"/>
            <a:ext cx="184731" cy="369332"/>
          </a:xfrm>
          <a:prstGeom prst="rect">
            <a:avLst/>
          </a:prstGeom>
          <a:noFill/>
        </p:spPr>
        <p:txBody>
          <a:bodyPr wrap="none" rtlCol="0">
            <a:spAutoFit/>
          </a:bodyPr>
          <a:lstStyle/>
          <a:p>
            <a:endParaRPr lang="en-US" dirty="0" smtClean="0">
              <a:solidFill>
                <a:schemeClr val="bg1"/>
              </a:solidFill>
            </a:endParaRPr>
          </a:p>
        </p:txBody>
      </p:sp>
      <p:grpSp>
        <p:nvGrpSpPr>
          <p:cNvPr id="23" name="Group 22"/>
          <p:cNvGrpSpPr/>
          <p:nvPr/>
        </p:nvGrpSpPr>
        <p:grpSpPr>
          <a:xfrm>
            <a:off x="5717220" y="1265109"/>
            <a:ext cx="3357394" cy="1359282"/>
            <a:chOff x="5677407" y="915101"/>
            <a:chExt cx="3357394" cy="1359282"/>
          </a:xfrm>
        </p:grpSpPr>
        <p:pic>
          <p:nvPicPr>
            <p:cNvPr id="13" name="Picture 8" descr="Aqast_logo.GIF"/>
            <p:cNvPicPr>
              <a:picLocks noChangeAspect="1"/>
            </p:cNvPicPr>
            <p:nvPr/>
          </p:nvPicPr>
          <p:blipFill>
            <a:blip r:embed="rId6" cstate="print"/>
            <a:srcRect/>
            <a:stretch>
              <a:fillRect/>
            </a:stretch>
          </p:blipFill>
          <p:spPr bwMode="auto">
            <a:xfrm>
              <a:off x="6733359" y="915101"/>
              <a:ext cx="1017736" cy="989950"/>
            </a:xfrm>
            <a:prstGeom prst="rect">
              <a:avLst/>
            </a:prstGeom>
            <a:noFill/>
            <a:ln w="9525">
              <a:noFill/>
              <a:miter lim="800000"/>
              <a:headEnd/>
              <a:tailEnd/>
            </a:ln>
          </p:spPr>
        </p:pic>
        <p:sp>
          <p:nvSpPr>
            <p:cNvPr id="17" name="TextBox 16"/>
            <p:cNvSpPr txBox="1"/>
            <p:nvPr/>
          </p:nvSpPr>
          <p:spPr>
            <a:xfrm>
              <a:off x="5677407" y="1905051"/>
              <a:ext cx="3357394" cy="369332"/>
            </a:xfrm>
            <a:prstGeom prst="rect">
              <a:avLst/>
            </a:prstGeom>
            <a:solidFill>
              <a:srgbClr val="F8F8F8"/>
            </a:solidFill>
          </p:spPr>
          <p:txBody>
            <a:bodyPr wrap="none" rtlCol="0">
              <a:spAutoFit/>
            </a:bodyPr>
            <a:lstStyle/>
            <a:p>
              <a:r>
                <a:rPr lang="en-US" b="1" dirty="0" smtClean="0"/>
                <a:t>NASA Air Quality Applied Science</a:t>
              </a:r>
            </a:p>
          </p:txBody>
        </p:sp>
      </p:grpSp>
      <p:grpSp>
        <p:nvGrpSpPr>
          <p:cNvPr id="22" name="Group 21"/>
          <p:cNvGrpSpPr/>
          <p:nvPr/>
        </p:nvGrpSpPr>
        <p:grpSpPr>
          <a:xfrm>
            <a:off x="7329335" y="3246656"/>
            <a:ext cx="1098634" cy="1216752"/>
            <a:chOff x="7103251" y="3084251"/>
            <a:chExt cx="1098634" cy="1216752"/>
          </a:xfrm>
        </p:grpSpPr>
        <p:pic>
          <p:nvPicPr>
            <p:cNvPr id="2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492" t="11890" r="69444" b="75610"/>
            <a:stretch/>
          </p:blipFill>
          <p:spPr bwMode="auto">
            <a:xfrm>
              <a:off x="7103251" y="3084251"/>
              <a:ext cx="1098633" cy="91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103251" y="3931671"/>
              <a:ext cx="1098634" cy="369332"/>
            </a:xfrm>
            <a:prstGeom prst="rect">
              <a:avLst/>
            </a:prstGeom>
            <a:solidFill>
              <a:schemeClr val="bg1"/>
            </a:solidFill>
          </p:spPr>
          <p:txBody>
            <a:bodyPr wrap="none" rtlCol="0">
              <a:spAutoFit/>
            </a:bodyPr>
            <a:lstStyle/>
            <a:p>
              <a:r>
                <a:rPr lang="en-US" b="1" dirty="0" smtClean="0"/>
                <a:t>U.S. Navy</a:t>
              </a:r>
            </a:p>
          </p:txBody>
        </p:sp>
      </p:grpSp>
      <p:grpSp>
        <p:nvGrpSpPr>
          <p:cNvPr id="21" name="Group 20"/>
          <p:cNvGrpSpPr/>
          <p:nvPr/>
        </p:nvGrpSpPr>
        <p:grpSpPr>
          <a:xfrm>
            <a:off x="5968437" y="2921425"/>
            <a:ext cx="1007804" cy="1541983"/>
            <a:chOff x="5344510" y="3017269"/>
            <a:chExt cx="1007804" cy="1541983"/>
          </a:xfrm>
        </p:grpSpPr>
        <p:pic>
          <p:nvPicPr>
            <p:cNvPr id="409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927" t="11890" r="85327" b="75610"/>
            <a:stretch/>
          </p:blipFill>
          <p:spPr bwMode="auto">
            <a:xfrm>
              <a:off x="5344510" y="3017269"/>
              <a:ext cx="1007804" cy="91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5344510" y="3912921"/>
              <a:ext cx="1007804" cy="646331"/>
            </a:xfrm>
            <a:prstGeom prst="rect">
              <a:avLst/>
            </a:prstGeom>
            <a:solidFill>
              <a:schemeClr val="bg1"/>
            </a:solidFill>
          </p:spPr>
          <p:txBody>
            <a:bodyPr wrap="square" rtlCol="0">
              <a:spAutoFit/>
            </a:bodyPr>
            <a:lstStyle/>
            <a:p>
              <a:pPr algn="ctr"/>
              <a:r>
                <a:rPr lang="en-US" b="1" dirty="0" smtClean="0"/>
                <a:t>U.S. Air</a:t>
              </a:r>
            </a:p>
            <a:p>
              <a:pPr algn="ctr"/>
              <a:r>
                <a:rPr lang="en-US" b="1" dirty="0" smtClean="0"/>
                <a:t>Force</a:t>
              </a:r>
            </a:p>
          </p:txBody>
        </p:sp>
      </p:grpSp>
      <p:pic>
        <p:nvPicPr>
          <p:cNvPr id="410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8802" t="19720" r="76294" b="67868"/>
          <a:stretch/>
        </p:blipFill>
        <p:spPr bwMode="auto">
          <a:xfrm>
            <a:off x="938391" y="3369985"/>
            <a:ext cx="2322185" cy="1087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8648" t="13748" r="39835" b="76501"/>
          <a:stretch/>
        </p:blipFill>
        <p:spPr bwMode="auto">
          <a:xfrm>
            <a:off x="1480923" y="4676404"/>
            <a:ext cx="6762813" cy="713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36187" t="17390" r="49031" b="62200"/>
          <a:stretch/>
        </p:blipFill>
        <p:spPr bwMode="auto">
          <a:xfrm>
            <a:off x="3536730" y="2945895"/>
            <a:ext cx="1954855" cy="151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731212" y="5714999"/>
            <a:ext cx="6737870" cy="492443"/>
          </a:xfrm>
          <a:prstGeom prst="rect">
            <a:avLst/>
          </a:prstGeom>
          <a:solidFill>
            <a:schemeClr val="bg1"/>
          </a:solidFill>
        </p:spPr>
        <p:txBody>
          <a:bodyPr wrap="none" rtlCol="0">
            <a:spAutoFit/>
          </a:bodyPr>
          <a:lstStyle/>
          <a:p>
            <a:r>
              <a:rPr lang="en-US" sz="2600" b="1" dirty="0" smtClean="0"/>
              <a:t>State environmental agencies and the U.S. EPA </a:t>
            </a:r>
          </a:p>
        </p:txBody>
      </p:sp>
      <p:pic>
        <p:nvPicPr>
          <p:cNvPr id="4103"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9530" t="16056" r="83442" b="70392"/>
          <a:stretch/>
        </p:blipFill>
        <p:spPr bwMode="auto">
          <a:xfrm>
            <a:off x="7329336" y="5486400"/>
            <a:ext cx="914400" cy="99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rotWithShape="1">
          <a:blip r:embed="rId12">
            <a:extLst>
              <a:ext uri="{28A0092B-C50C-407E-A947-70E740481C1C}">
                <a14:useLocalDpi xmlns:a14="http://schemas.microsoft.com/office/drawing/2010/main" val="0"/>
              </a:ext>
            </a:extLst>
          </a:blip>
          <a:srcRect l="9771" t="13748" r="69965" b="74539"/>
          <a:stretch/>
        </p:blipFill>
        <p:spPr bwMode="auto">
          <a:xfrm>
            <a:off x="1961694" y="1208896"/>
            <a:ext cx="2118947" cy="100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787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22</a:t>
            </a:fld>
            <a:endParaRPr lang="en-US" dirty="0"/>
          </a:p>
        </p:txBody>
      </p:sp>
      <p:sp>
        <p:nvSpPr>
          <p:cNvPr id="4" name="AutoShape 2" descr="imap://pius%2Elee%40noaa%2Egov@imap.gmail.com:993/fetch%3EUID%3E/%5BGmail%5D/Sent%20Mail%3E24911?part=1.2.2&amp;filename=faejdfij.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p://pius%2Elee%40noaa%2Egov@imap.gmail.com:993/fetch%3EUID%3E/%5BGmail%5D/Sent%20Mail%3E24911?part=1.2.2&amp;filename=faejdfij.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76200" y="115669"/>
            <a:ext cx="9067800" cy="3914479"/>
            <a:chOff x="76200" y="115669"/>
            <a:chExt cx="9067800" cy="3914479"/>
          </a:xfrm>
        </p:grpSpPr>
        <p:sp>
          <p:nvSpPr>
            <p:cNvPr id="8" name="Title 4"/>
            <p:cNvSpPr txBox="1">
              <a:spLocks/>
            </p:cNvSpPr>
            <p:nvPr/>
          </p:nvSpPr>
          <p:spPr>
            <a:xfrm>
              <a:off x="342134" y="990601"/>
              <a:ext cx="8192266" cy="3039547"/>
            </a:xfrm>
            <a:prstGeom prst="rect">
              <a:avLst/>
            </a:prstGeom>
          </p:spPr>
          <p:txBody>
            <a:bodyPr numCol="2">
              <a:normAutofit fontScale="475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marL="685800" indent="-685800" algn="l">
                <a:buFont typeface="Wingdings" panose="05000000000000000000" pitchFamily="2" charset="2"/>
                <a:buChar char="Ø"/>
              </a:pPr>
              <a:r>
                <a:rPr lang="en-US" sz="5100" dirty="0" smtClean="0"/>
                <a:t>Chemical Analysis: </a:t>
              </a:r>
              <a:r>
                <a:rPr lang="en-US" sz="5100" dirty="0"/>
                <a:t>homogeneously generated </a:t>
              </a:r>
              <a:r>
                <a:rPr lang="en-US" sz="5100" dirty="0" smtClean="0"/>
                <a:t> </a:t>
              </a:r>
            </a:p>
            <a:p>
              <a:pPr algn="l"/>
              <a:r>
                <a:rPr lang="en-US" sz="5100" dirty="0"/>
                <a:t> </a:t>
              </a:r>
              <a:r>
                <a:rPr lang="en-US" sz="5100" dirty="0" smtClean="0"/>
                <a:t>         fields over multiple years</a:t>
              </a:r>
              <a:r>
                <a:rPr lang="en-US" sz="5100" b="1" dirty="0" smtClean="0"/>
                <a:t>   </a:t>
              </a:r>
            </a:p>
            <a:p>
              <a:pPr algn="l"/>
              <a:endParaRPr lang="en-US" sz="5100" b="1" dirty="0" smtClean="0"/>
            </a:p>
            <a:p>
              <a:pPr marL="685800" indent="-685800" algn="l">
                <a:buFont typeface="Wingdings" panose="05000000000000000000" pitchFamily="2" charset="2"/>
                <a:buChar char="Ø"/>
              </a:pPr>
              <a:r>
                <a:rPr lang="en-US" sz="5100" dirty="0" smtClean="0"/>
                <a:t>NAQFC </a:t>
              </a:r>
              <a:r>
                <a:rPr lang="en-US" sz="5100" dirty="0"/>
                <a:t>in finer resolutions: </a:t>
              </a:r>
              <a:r>
                <a:rPr lang="en-US" sz="5100" dirty="0" smtClean="0"/>
                <a:t>chemically</a:t>
              </a:r>
              <a:r>
                <a:rPr lang="en-US" sz="5100" dirty="0"/>
                <a:t>, </a:t>
              </a:r>
            </a:p>
            <a:p>
              <a:pPr algn="l"/>
              <a:r>
                <a:rPr lang="en-US" sz="5100" dirty="0"/>
                <a:t>          </a:t>
              </a:r>
              <a:r>
                <a:rPr lang="en-US" sz="5100" dirty="0" smtClean="0"/>
                <a:t>spatially </a:t>
              </a:r>
              <a:r>
                <a:rPr lang="en-US" sz="5100" dirty="0"/>
                <a:t>and temporally </a:t>
              </a:r>
              <a:endParaRPr lang="en-US" sz="5100" dirty="0" smtClean="0"/>
            </a:p>
            <a:p>
              <a:pPr algn="l"/>
              <a:endParaRPr lang="en-US" sz="5100" b="1" dirty="0" smtClean="0"/>
            </a:p>
            <a:p>
              <a:pPr algn="l"/>
              <a:endParaRPr lang="en-US" sz="5100" b="1" dirty="0" smtClean="0"/>
            </a:p>
            <a:p>
              <a:pPr marL="685800" indent="-685800" algn="l">
                <a:buFont typeface="Wingdings" panose="05000000000000000000" pitchFamily="2" charset="2"/>
                <a:buChar char="Ø"/>
              </a:pPr>
              <a:endParaRPr lang="en-US" sz="5100" dirty="0" smtClean="0"/>
            </a:p>
            <a:p>
              <a:pPr marL="685800" indent="-685800" algn="l">
                <a:buFont typeface="Wingdings" panose="05000000000000000000" pitchFamily="2" charset="2"/>
                <a:buChar char="Ø"/>
              </a:pPr>
              <a:r>
                <a:rPr lang="en-US" sz="5100" dirty="0" smtClean="0"/>
                <a:t>Incorporation </a:t>
              </a:r>
              <a:r>
                <a:rPr lang="en-US" sz="5100" dirty="0"/>
                <a:t>of air-surface exchange processes </a:t>
              </a:r>
              <a:r>
                <a:rPr lang="en-US" sz="5100" dirty="0" smtClean="0"/>
                <a:t>in </a:t>
              </a:r>
              <a:r>
                <a:rPr lang="en-US" sz="5100" dirty="0"/>
                <a:t>air </a:t>
              </a:r>
              <a:r>
                <a:rPr lang="en-US" sz="5100" dirty="0" smtClean="0"/>
                <a:t>chemistry</a:t>
              </a:r>
            </a:p>
            <a:p>
              <a:pPr algn="l"/>
              <a:endParaRPr lang="en-US" sz="5100" b="1" dirty="0" smtClean="0"/>
            </a:p>
            <a:p>
              <a:pPr marL="685800" indent="-685800" algn="l">
                <a:buFont typeface="Wingdings" panose="05000000000000000000" pitchFamily="2" charset="2"/>
                <a:buChar char="Ø"/>
              </a:pPr>
              <a:r>
                <a:rPr lang="en-US" sz="5100" dirty="0"/>
                <a:t>Air chemistry as one of NCEP Earth Modeling System Framework </a:t>
              </a:r>
              <a:r>
                <a:rPr lang="en-US" sz="5100" dirty="0" smtClean="0"/>
                <a:t>components</a:t>
              </a:r>
              <a:endParaRPr lang="en-US" sz="5100" dirty="0"/>
            </a:p>
            <a:p>
              <a:r>
                <a:rPr lang="en-US" sz="2800" b="1" dirty="0" smtClean="0"/>
                <a:t> </a:t>
              </a:r>
              <a:endParaRPr lang="en-US" sz="3600" b="1" dirty="0" smtClean="0"/>
            </a:p>
          </p:txBody>
        </p:sp>
        <p:sp>
          <p:nvSpPr>
            <p:cNvPr id="6" name="TextBox 5"/>
            <p:cNvSpPr txBox="1"/>
            <p:nvPr/>
          </p:nvSpPr>
          <p:spPr>
            <a:xfrm>
              <a:off x="76200" y="115669"/>
              <a:ext cx="9067800" cy="769441"/>
            </a:xfrm>
            <a:prstGeom prst="rect">
              <a:avLst/>
            </a:prstGeom>
            <a:noFill/>
          </p:spPr>
          <p:txBody>
            <a:bodyPr wrap="square" rtlCol="0">
              <a:spAutoFit/>
            </a:bodyPr>
            <a:lstStyle/>
            <a:p>
              <a:pPr algn="ctr"/>
              <a:r>
                <a:rPr lang="en-US" sz="4400" dirty="0" smtClean="0">
                  <a:solidFill>
                    <a:schemeClr val="bg1"/>
                  </a:solidFill>
                  <a:latin typeface="+mj-lt"/>
                </a:rPr>
                <a:t>Summary and Future Directions</a:t>
              </a:r>
            </a:p>
          </p:txBody>
        </p:sp>
      </p:grpSp>
      <p:grpSp>
        <p:nvGrpSpPr>
          <p:cNvPr id="14" name="Group 13"/>
          <p:cNvGrpSpPr/>
          <p:nvPr/>
        </p:nvGrpSpPr>
        <p:grpSpPr>
          <a:xfrm>
            <a:off x="5334000" y="3661444"/>
            <a:ext cx="3810000" cy="2891755"/>
            <a:chOff x="5334000" y="3661444"/>
            <a:chExt cx="3810000" cy="2891755"/>
          </a:xfrm>
        </p:grpSpPr>
        <p:grpSp>
          <p:nvGrpSpPr>
            <p:cNvPr id="12" name="Group 11"/>
            <p:cNvGrpSpPr/>
            <p:nvPr/>
          </p:nvGrpSpPr>
          <p:grpSpPr>
            <a:xfrm>
              <a:off x="5334000" y="3661444"/>
              <a:ext cx="3810000" cy="2891755"/>
              <a:chOff x="5334000" y="3661444"/>
              <a:chExt cx="3810000" cy="2891755"/>
            </a:xfrm>
          </p:grpSpPr>
          <p:pic>
            <p:nvPicPr>
              <p:cNvPr id="17" name="Picture 16" descr="NMMB-CMAQ.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4433928"/>
                <a:ext cx="3810000" cy="2119271"/>
              </a:xfrm>
              <a:prstGeom prst="rect">
                <a:avLst/>
              </a:prstGeom>
            </p:spPr>
          </p:pic>
          <p:grpSp>
            <p:nvGrpSpPr>
              <p:cNvPr id="10" name="Group 9"/>
              <p:cNvGrpSpPr/>
              <p:nvPr/>
            </p:nvGrpSpPr>
            <p:grpSpPr>
              <a:xfrm>
                <a:off x="6053647" y="3661444"/>
                <a:ext cx="990600" cy="1217839"/>
                <a:chOff x="6053647" y="3661444"/>
                <a:chExt cx="990600" cy="1217839"/>
              </a:xfrm>
            </p:grpSpPr>
            <p:sp>
              <p:nvSpPr>
                <p:cNvPr id="19" name="Down Arrow 18"/>
                <p:cNvSpPr/>
                <p:nvPr/>
              </p:nvSpPr>
              <p:spPr>
                <a:xfrm rot="20974200">
                  <a:off x="6053647" y="3661444"/>
                  <a:ext cx="990600" cy="1164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4653683">
                  <a:off x="5987137" y="4062690"/>
                  <a:ext cx="1202298" cy="430887"/>
                </a:xfrm>
                <a:prstGeom prst="rect">
                  <a:avLst/>
                </a:prstGeom>
                <a:noFill/>
              </p:spPr>
              <p:txBody>
                <a:bodyPr wrap="square" rtlCol="0">
                  <a:spAutoFit/>
                </a:bodyPr>
                <a:lstStyle/>
                <a:p>
                  <a:r>
                    <a:rPr lang="en-US" sz="2200" dirty="0" smtClean="0"/>
                    <a:t>example</a:t>
                  </a:r>
                </a:p>
              </p:txBody>
            </p:sp>
          </p:grpSp>
        </p:grpSp>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28" t="13793" r="68375" b="62931"/>
            <a:stretch/>
          </p:blipFill>
          <p:spPr bwMode="auto">
            <a:xfrm>
              <a:off x="5710543" y="4892391"/>
              <a:ext cx="1895140" cy="73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975028" y="3428999"/>
            <a:ext cx="4358973" cy="3124200"/>
            <a:chOff x="975028" y="3428999"/>
            <a:chExt cx="4358973" cy="3124200"/>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629" y="4431489"/>
              <a:ext cx="2235372" cy="212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028" y="4433928"/>
              <a:ext cx="2180922" cy="211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774844" y="3799480"/>
              <a:ext cx="2069392" cy="533400"/>
              <a:chOff x="1774844" y="3799480"/>
              <a:chExt cx="2069392" cy="533400"/>
            </a:xfrm>
          </p:grpSpPr>
          <p:sp>
            <p:nvSpPr>
              <p:cNvPr id="23" name="Down Arrow 22"/>
              <p:cNvSpPr/>
              <p:nvPr/>
            </p:nvSpPr>
            <p:spPr>
              <a:xfrm rot="18371479">
                <a:off x="2542840" y="3031484"/>
                <a:ext cx="533400" cy="2069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2113266">
                <a:off x="2208391" y="3820047"/>
                <a:ext cx="1202298" cy="430887"/>
              </a:xfrm>
              <a:prstGeom prst="rect">
                <a:avLst/>
              </a:prstGeom>
              <a:noFill/>
            </p:spPr>
            <p:txBody>
              <a:bodyPr wrap="square" rtlCol="0">
                <a:spAutoFit/>
              </a:bodyPr>
              <a:lstStyle/>
              <a:p>
                <a:r>
                  <a:rPr lang="en-US" sz="2200" dirty="0" smtClean="0"/>
                  <a:t>example</a:t>
                </a:r>
              </a:p>
            </p:txBody>
          </p:sp>
        </p:grpSp>
        <p:grpSp>
          <p:nvGrpSpPr>
            <p:cNvPr id="9" name="Group 8"/>
            <p:cNvGrpSpPr/>
            <p:nvPr/>
          </p:nvGrpSpPr>
          <p:grpSpPr>
            <a:xfrm>
              <a:off x="1295400" y="3428999"/>
              <a:ext cx="533400" cy="1295401"/>
              <a:chOff x="1295400" y="3428999"/>
              <a:chExt cx="533400" cy="1295401"/>
            </a:xfrm>
          </p:grpSpPr>
          <p:sp>
            <p:nvSpPr>
              <p:cNvPr id="20" name="Down Arrow 19"/>
              <p:cNvSpPr/>
              <p:nvPr/>
            </p:nvSpPr>
            <p:spPr>
              <a:xfrm>
                <a:off x="1295400" y="3428999"/>
                <a:ext cx="533400" cy="1295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5400000">
                <a:off x="1000413" y="3814705"/>
                <a:ext cx="1202298" cy="430887"/>
              </a:xfrm>
              <a:prstGeom prst="rect">
                <a:avLst/>
              </a:prstGeom>
              <a:noFill/>
            </p:spPr>
            <p:txBody>
              <a:bodyPr wrap="square" rtlCol="0">
                <a:spAutoFit/>
              </a:bodyPr>
              <a:lstStyle/>
              <a:p>
                <a:r>
                  <a:rPr lang="en-US" sz="2200" dirty="0" smtClean="0"/>
                  <a:t>example</a:t>
                </a:r>
              </a:p>
            </p:txBody>
          </p:sp>
        </p:grpSp>
      </p:grpSp>
    </p:spTree>
    <p:extLst>
      <p:ext uri="{BB962C8B-B14F-4D97-AF65-F5344CB8AC3E}">
        <p14:creationId xmlns:p14="http://schemas.microsoft.com/office/powerpoint/2010/main" val="179044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a:t>
            </a:fld>
            <a:endParaRPr lang="en-US" dirty="0"/>
          </a:p>
        </p:txBody>
      </p:sp>
      <p:pic>
        <p:nvPicPr>
          <p:cNvPr id="11" name="Picture 10" descr="StateoftheAir201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24" y="304800"/>
            <a:ext cx="6779876" cy="6019800"/>
          </a:xfrm>
          <a:prstGeom prst="rect">
            <a:avLst/>
          </a:prstGeom>
        </p:spPr>
      </p:pic>
      <p:sp>
        <p:nvSpPr>
          <p:cNvPr id="12" name="TextBox 11"/>
          <p:cNvSpPr txBox="1"/>
          <p:nvPr/>
        </p:nvSpPr>
        <p:spPr>
          <a:xfrm>
            <a:off x="7162800" y="1219200"/>
            <a:ext cx="1905000" cy="3816429"/>
          </a:xfrm>
          <a:prstGeom prst="rect">
            <a:avLst/>
          </a:prstGeom>
          <a:noFill/>
        </p:spPr>
        <p:txBody>
          <a:bodyPr wrap="square" rtlCol="0">
            <a:spAutoFit/>
          </a:bodyPr>
          <a:lstStyle/>
          <a:p>
            <a:r>
              <a:rPr lang="en-US" sz="2200" dirty="0" smtClean="0">
                <a:solidFill>
                  <a:schemeClr val="bg1"/>
                </a:solidFill>
              </a:rPr>
              <a:t>U. S. air quality has improved dramatically, but 138.5 M people still live in areas where “pollution levels are too often dangerous to breathe.”</a:t>
            </a:r>
          </a:p>
        </p:txBody>
      </p:sp>
      <p:pic>
        <p:nvPicPr>
          <p:cNvPr id="8" name="Picture 7" descr="StateoftheAir2015.tiff"/>
          <p:cNvPicPr>
            <a:picLocks noChangeAspect="1"/>
          </p:cNvPicPr>
          <p:nvPr/>
        </p:nvPicPr>
        <p:blipFill rotWithShape="1">
          <a:blip r:embed="rId4">
            <a:extLst>
              <a:ext uri="{BEBA8EAE-BF5A-486C-A8C5-ECC9F3942E4B}">
                <a14:imgProps xmlns:a14="http://schemas.microsoft.com/office/drawing/2010/main">
                  <a14:imgLayer r:embed="rId5">
                    <a14:imgEffect>
                      <a14:sharpenSoften amount="19000"/>
                    </a14:imgEffect>
                    <a14:imgEffect>
                      <a14:brightnessContrast bright="15000" contrast="35000"/>
                    </a14:imgEffect>
                  </a14:imgLayer>
                </a14:imgProps>
              </a:ext>
              <a:ext uri="{28A0092B-C50C-407E-A947-70E740481C1C}">
                <a14:useLocalDpi xmlns:a14="http://schemas.microsoft.com/office/drawing/2010/main" val="0"/>
              </a:ext>
            </a:extLst>
          </a:blip>
          <a:srcRect l="4044" t="5162" r="85049" b="89676"/>
          <a:stretch/>
        </p:blipFill>
        <p:spPr>
          <a:xfrm>
            <a:off x="382924" y="1143000"/>
            <a:ext cx="1598276" cy="1371600"/>
          </a:xfrm>
          <a:prstGeom prst="rect">
            <a:avLst/>
          </a:prstGeom>
        </p:spPr>
      </p:pic>
      <p:sp>
        <p:nvSpPr>
          <p:cNvPr id="4" name="Rectangle 3"/>
          <p:cNvSpPr/>
          <p:nvPr/>
        </p:nvSpPr>
        <p:spPr>
          <a:xfrm>
            <a:off x="533400" y="457200"/>
            <a:ext cx="914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31269" y="619780"/>
            <a:ext cx="1796261" cy="523220"/>
          </a:xfrm>
          <a:prstGeom prst="rect">
            <a:avLst/>
          </a:prstGeom>
          <a:noFill/>
        </p:spPr>
        <p:txBody>
          <a:bodyPr wrap="none" rtlCol="0">
            <a:spAutoFit/>
          </a:bodyPr>
          <a:lstStyle/>
          <a:p>
            <a:r>
              <a:rPr lang="en-US" sz="2800" dirty="0" smtClean="0">
                <a:solidFill>
                  <a:srgbClr val="FFFF00"/>
                </a:solidFill>
              </a:rPr>
              <a:t>Relevance:</a:t>
            </a:r>
          </a:p>
        </p:txBody>
      </p:sp>
    </p:spTree>
    <p:extLst>
      <p:ext uri="{BB962C8B-B14F-4D97-AF65-F5344CB8AC3E}">
        <p14:creationId xmlns:p14="http://schemas.microsoft.com/office/powerpoint/2010/main" val="2899278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normAutofit fontScale="90000"/>
          </a:bodyPr>
          <a:lstStyle/>
          <a:p>
            <a:r>
              <a:rPr lang="en-US" dirty="0">
                <a:cs typeface="Gill Sans"/>
              </a:rPr>
              <a:t>Mandates: </a:t>
            </a:r>
            <a:br>
              <a:rPr lang="en-US" dirty="0">
                <a:cs typeface="Gill Sans"/>
              </a:rPr>
            </a:br>
            <a:r>
              <a:rPr lang="en-US" dirty="0">
                <a:cs typeface="Gill Sans"/>
              </a:rPr>
              <a:t>Air Quality </a:t>
            </a:r>
            <a:r>
              <a:rPr lang="en-US" dirty="0" smtClean="0">
                <a:cs typeface="Gill Sans"/>
              </a:rPr>
              <a:t>Forecast </a:t>
            </a:r>
            <a:r>
              <a:rPr lang="en-US" dirty="0">
                <a:cs typeface="Gill Sans"/>
              </a:rPr>
              <a:t>Modeling</a:t>
            </a:r>
            <a:br>
              <a:rPr lang="en-US" dirty="0">
                <a:cs typeface="Gill Sans"/>
              </a:rPr>
            </a:br>
            <a:endParaRPr lang="en-US" dirty="0"/>
          </a:p>
        </p:txBody>
      </p:sp>
      <p:sp>
        <p:nvSpPr>
          <p:cNvPr id="5" name="Content Placeholder 4"/>
          <p:cNvSpPr>
            <a:spLocks noGrp="1"/>
          </p:cNvSpPr>
          <p:nvPr>
            <p:ph idx="1"/>
          </p:nvPr>
        </p:nvSpPr>
        <p:spPr/>
        <p:txBody>
          <a:bodyPr>
            <a:normAutofit/>
          </a:bodyPr>
          <a:lstStyle/>
          <a:p>
            <a:pPr marL="0" indent="0">
              <a:buNone/>
            </a:pPr>
            <a:r>
              <a:rPr lang="en-US" sz="2400" i="1" dirty="0">
                <a:solidFill>
                  <a:prstClr val="white"/>
                </a:solidFill>
              </a:rPr>
              <a:t>NOAA’s Five-Year (2013-2017) Research &amp; Development </a:t>
            </a:r>
            <a:r>
              <a:rPr lang="en-US" sz="2400" i="1" dirty="0" smtClean="0">
                <a:solidFill>
                  <a:prstClr val="white"/>
                </a:solidFill>
              </a:rPr>
              <a:t>Plan</a:t>
            </a:r>
          </a:p>
          <a:p>
            <a:pPr marL="342900" lvl="1" indent="-342900">
              <a:buFont typeface="Wingdings" panose="05000000000000000000" pitchFamily="2" charset="2"/>
              <a:buChar char="v"/>
            </a:pPr>
            <a:r>
              <a:rPr lang="en-US" sz="2400" dirty="0">
                <a:solidFill>
                  <a:srgbClr val="FFFFFF"/>
                </a:solidFill>
                <a:cs typeface="Gill Sans"/>
              </a:rPr>
              <a:t>Weather-Ready </a:t>
            </a:r>
            <a:r>
              <a:rPr lang="en-US" sz="2400" dirty="0" smtClean="0">
                <a:solidFill>
                  <a:srgbClr val="FFFFFF"/>
                </a:solidFill>
                <a:cs typeface="Gill Sans"/>
              </a:rPr>
              <a:t>Nation</a:t>
            </a:r>
          </a:p>
          <a:p>
            <a:pPr marL="0" lvl="1" indent="0">
              <a:buNone/>
            </a:pPr>
            <a:r>
              <a:rPr lang="en-US" sz="1100" dirty="0" smtClean="0">
                <a:solidFill>
                  <a:srgbClr val="FFFFFF"/>
                </a:solidFill>
                <a:cs typeface="Gill Sans"/>
              </a:rPr>
              <a:t/>
            </a:r>
            <a:br>
              <a:rPr lang="en-US" sz="1100" dirty="0" smtClean="0">
                <a:solidFill>
                  <a:srgbClr val="FFFFFF"/>
                </a:solidFill>
                <a:cs typeface="Gill Sans"/>
              </a:rPr>
            </a:br>
            <a:r>
              <a:rPr lang="en-US" sz="2400" dirty="0" smtClean="0">
                <a:solidFill>
                  <a:srgbClr val="FFFFFF"/>
                </a:solidFill>
                <a:cs typeface="Gill Sans"/>
              </a:rPr>
              <a:t>	Healthy </a:t>
            </a:r>
            <a:r>
              <a:rPr lang="en-US" sz="2400" dirty="0">
                <a:solidFill>
                  <a:srgbClr val="FFFFFF"/>
                </a:solidFill>
                <a:cs typeface="Gill Sans"/>
              </a:rPr>
              <a:t>people and communities due to improved air                      </a:t>
            </a:r>
            <a:r>
              <a:rPr lang="en-US" sz="2400" dirty="0" smtClean="0">
                <a:solidFill>
                  <a:srgbClr val="FFFFFF"/>
                </a:solidFill>
                <a:cs typeface="Gill Sans"/>
              </a:rPr>
              <a:t>	and </a:t>
            </a:r>
            <a:r>
              <a:rPr lang="en-US" sz="2400" dirty="0">
                <a:solidFill>
                  <a:srgbClr val="FFFFFF"/>
                </a:solidFill>
                <a:cs typeface="Gill Sans"/>
              </a:rPr>
              <a:t>water quality </a:t>
            </a:r>
            <a:r>
              <a:rPr lang="en-US" sz="2400" dirty="0" smtClean="0">
                <a:solidFill>
                  <a:srgbClr val="FFFFFF"/>
                </a:solidFill>
                <a:cs typeface="Gill Sans"/>
              </a:rPr>
              <a:t>services</a:t>
            </a:r>
          </a:p>
          <a:p>
            <a:pPr marL="342900" lvl="1" indent="-342900">
              <a:buFont typeface="Wingdings" panose="05000000000000000000" pitchFamily="2" charset="2"/>
              <a:buChar char="v"/>
            </a:pPr>
            <a:r>
              <a:rPr lang="en-US" sz="2400" dirty="0" smtClean="0">
                <a:solidFill>
                  <a:srgbClr val="FFFFFF"/>
                </a:solidFill>
                <a:cs typeface="Gill Sans"/>
              </a:rPr>
              <a:t>Science and Technology</a:t>
            </a:r>
          </a:p>
          <a:p>
            <a:pPr marL="0" lvl="1" indent="0">
              <a:buNone/>
            </a:pPr>
            <a:r>
              <a:rPr lang="en-US" sz="1100" dirty="0" smtClean="0">
                <a:solidFill>
                  <a:srgbClr val="FFFFFF"/>
                </a:solidFill>
                <a:cs typeface="Gill Sans"/>
              </a:rPr>
              <a:t/>
            </a:r>
            <a:br>
              <a:rPr lang="en-US" sz="1100" dirty="0" smtClean="0">
                <a:solidFill>
                  <a:srgbClr val="FFFFFF"/>
                </a:solidFill>
                <a:cs typeface="Gill Sans"/>
              </a:rPr>
            </a:br>
            <a:r>
              <a:rPr lang="en-US" sz="1100" dirty="0" smtClean="0">
                <a:solidFill>
                  <a:srgbClr val="FFFFFF"/>
                </a:solidFill>
                <a:cs typeface="Gill Sans"/>
              </a:rPr>
              <a:t>	</a:t>
            </a:r>
            <a:r>
              <a:rPr lang="en-US" sz="2400" dirty="0" smtClean="0">
                <a:solidFill>
                  <a:srgbClr val="FFFFFF"/>
                </a:solidFill>
                <a:cs typeface="Gill Sans"/>
              </a:rPr>
              <a:t>A </a:t>
            </a:r>
            <a:r>
              <a:rPr lang="en-US" sz="2400" dirty="0">
                <a:solidFill>
                  <a:srgbClr val="FFFF00"/>
                </a:solidFill>
                <a:cs typeface="Gill Sans"/>
              </a:rPr>
              <a:t>holistic</a:t>
            </a:r>
            <a:r>
              <a:rPr lang="en-US" sz="2400" dirty="0">
                <a:solidFill>
                  <a:srgbClr val="FFFFFF"/>
                </a:solidFill>
                <a:cs typeface="Gill Sans"/>
              </a:rPr>
              <a:t> understanding of the Earth system through </a:t>
            </a:r>
            <a:r>
              <a:rPr lang="en-US" sz="2400" dirty="0" smtClean="0">
                <a:solidFill>
                  <a:srgbClr val="FFFFFF"/>
                </a:solidFill>
                <a:cs typeface="Gill Sans"/>
              </a:rPr>
              <a:t>	research</a:t>
            </a:r>
          </a:p>
          <a:p>
            <a:pPr marL="0" lvl="1" indent="0">
              <a:buNone/>
            </a:pPr>
            <a:r>
              <a:rPr lang="en-US" sz="2400" dirty="0">
                <a:solidFill>
                  <a:srgbClr val="FFFFFF"/>
                </a:solidFill>
                <a:cs typeface="Gill Sans"/>
              </a:rPr>
              <a:t>	</a:t>
            </a:r>
            <a:r>
              <a:rPr lang="en-US" sz="2400" dirty="0" smtClean="0">
                <a:solidFill>
                  <a:srgbClr val="FFFFFF"/>
                </a:solidFill>
                <a:cs typeface="Gill Sans"/>
              </a:rPr>
              <a:t>Accurate </a:t>
            </a:r>
            <a:r>
              <a:rPr lang="en-US" sz="2400" dirty="0">
                <a:solidFill>
                  <a:srgbClr val="FFFFFF"/>
                </a:solidFill>
                <a:cs typeface="Gill Sans"/>
              </a:rPr>
              <a:t>and reliable data from sustained and </a:t>
            </a:r>
            <a:r>
              <a:rPr lang="en-US" sz="2400" dirty="0">
                <a:solidFill>
                  <a:srgbClr val="FFFF00"/>
                </a:solidFill>
                <a:cs typeface="Gill Sans"/>
              </a:rPr>
              <a:t>integrated</a:t>
            </a:r>
            <a:r>
              <a:rPr lang="en-US" sz="2400" dirty="0">
                <a:solidFill>
                  <a:srgbClr val="FFFFFF"/>
                </a:solidFill>
                <a:cs typeface="Gill Sans"/>
              </a:rPr>
              <a:t> </a:t>
            </a:r>
            <a:r>
              <a:rPr lang="en-US" sz="2400" dirty="0" smtClean="0">
                <a:solidFill>
                  <a:srgbClr val="FFFFFF"/>
                </a:solidFill>
                <a:cs typeface="Gill Sans"/>
              </a:rPr>
              <a:t>	</a:t>
            </a:r>
            <a:r>
              <a:rPr lang="en-US" sz="2400" dirty="0" smtClean="0">
                <a:solidFill>
                  <a:srgbClr val="FFFF00"/>
                </a:solidFill>
                <a:cs typeface="Gill Sans"/>
              </a:rPr>
              <a:t>Earth</a:t>
            </a:r>
            <a:r>
              <a:rPr lang="en-US" sz="2400" dirty="0" smtClean="0">
                <a:solidFill>
                  <a:srgbClr val="FFFFFF"/>
                </a:solidFill>
                <a:cs typeface="Gill Sans"/>
              </a:rPr>
              <a:t> </a:t>
            </a:r>
            <a:r>
              <a:rPr lang="en-US" sz="2400" dirty="0">
                <a:solidFill>
                  <a:srgbClr val="FFFF00"/>
                </a:solidFill>
                <a:cs typeface="Gill Sans"/>
              </a:rPr>
              <a:t>observing </a:t>
            </a:r>
            <a:r>
              <a:rPr lang="en-US" sz="2400" dirty="0" smtClean="0">
                <a:solidFill>
                  <a:srgbClr val="FFFF00"/>
                </a:solidFill>
                <a:cs typeface="Gill Sans"/>
              </a:rPr>
              <a:t>systems</a:t>
            </a:r>
          </a:p>
          <a:p>
            <a:pPr marL="0" lvl="1" indent="0">
              <a:buNone/>
            </a:pPr>
            <a:r>
              <a:rPr lang="en-US" sz="2400" dirty="0">
                <a:solidFill>
                  <a:srgbClr val="FFFF00"/>
                </a:solidFill>
                <a:cs typeface="Gill Sans"/>
              </a:rPr>
              <a:t>	</a:t>
            </a:r>
            <a:r>
              <a:rPr lang="en-US" sz="2400" dirty="0" smtClean="0">
                <a:solidFill>
                  <a:srgbClr val="FFFFFF"/>
                </a:solidFill>
                <a:cs typeface="Gill Sans"/>
              </a:rPr>
              <a:t>An </a:t>
            </a:r>
            <a:r>
              <a:rPr lang="en-US" sz="2400" dirty="0">
                <a:solidFill>
                  <a:srgbClr val="FFFFFF"/>
                </a:solidFill>
                <a:cs typeface="Gill Sans"/>
              </a:rPr>
              <a:t>integrated environmental </a:t>
            </a:r>
            <a:r>
              <a:rPr lang="en-US" sz="2400" dirty="0">
                <a:solidFill>
                  <a:srgbClr val="FFFF00"/>
                </a:solidFill>
                <a:cs typeface="Gill Sans"/>
              </a:rPr>
              <a:t>modeling systems</a:t>
            </a:r>
          </a:p>
          <a:p>
            <a:pPr marL="342900" lvl="1" indent="-342900">
              <a:buFont typeface="Wingdings" panose="05000000000000000000" pitchFamily="2" charset="2"/>
              <a:buChar char="v"/>
            </a:pPr>
            <a:endParaRPr lang="en-US" sz="2400" dirty="0">
              <a:solidFill>
                <a:srgbClr val="FFFFFF"/>
              </a:solidFill>
              <a:cs typeface="Gill Sans"/>
            </a:endParaRPr>
          </a:p>
          <a:p>
            <a:pPr marL="0" indent="0">
              <a:buNone/>
            </a:pPr>
            <a:endParaRPr lang="en-US" i="1" dirty="0">
              <a:solidFill>
                <a:prstClr val="white"/>
              </a:solidFill>
            </a:endParaRPr>
          </a:p>
          <a:p>
            <a:endParaRPr lang="en-US" dirty="0"/>
          </a:p>
        </p:txBody>
      </p:sp>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4</a:t>
            </a:fld>
            <a:endParaRPr lang="en-US" dirty="0"/>
          </a:p>
        </p:txBody>
      </p:sp>
    </p:spTree>
    <p:extLst>
      <p:ext uri="{BB962C8B-B14F-4D97-AF65-F5344CB8AC3E}">
        <p14:creationId xmlns:p14="http://schemas.microsoft.com/office/powerpoint/2010/main" val="3467212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t>Air Quality Forecast Modeling</a:t>
            </a:r>
            <a:endParaRPr lang="en-US" dirty="0"/>
          </a:p>
        </p:txBody>
      </p:sp>
      <p:sp>
        <p:nvSpPr>
          <p:cNvPr id="3" name="Content Placeholder 2"/>
          <p:cNvSpPr>
            <a:spLocks noGrp="1"/>
          </p:cNvSpPr>
          <p:nvPr>
            <p:ph idx="1"/>
          </p:nvPr>
        </p:nvSpPr>
        <p:spPr>
          <a:xfrm>
            <a:off x="457200" y="1447800"/>
            <a:ext cx="8229600" cy="3962400"/>
          </a:xfrm>
        </p:spPr>
        <p:txBody>
          <a:bodyPr>
            <a:normAutofit/>
          </a:bodyPr>
          <a:lstStyle/>
          <a:p>
            <a:pPr lvl="1">
              <a:buFont typeface="Wingdings" panose="05000000000000000000" pitchFamily="2" charset="2"/>
              <a:buChar char="v"/>
            </a:pPr>
            <a:r>
              <a:rPr lang="en-US" sz="3200" dirty="0" smtClean="0"/>
              <a:t>Supporting and improving NOAA’s National Air Quality Forecasting Capability (NAQFC)</a:t>
            </a:r>
          </a:p>
          <a:p>
            <a:pPr marL="400050" lvl="1" indent="0">
              <a:buNone/>
            </a:pPr>
            <a:endParaRPr lang="en-US" sz="3200" dirty="0" smtClean="0"/>
          </a:p>
          <a:p>
            <a:pPr lvl="1">
              <a:buFont typeface="Wingdings" panose="05000000000000000000" pitchFamily="2" charset="2"/>
              <a:buChar char="v"/>
            </a:pPr>
            <a:r>
              <a:rPr lang="en-US" sz="3200" dirty="0" smtClean="0"/>
              <a:t>Support of field measurement campaigns (DISCOVER-AQ, SOAS)</a:t>
            </a:r>
          </a:p>
          <a:p>
            <a:pPr marL="400050" lvl="1" indent="0">
              <a:buNone/>
            </a:pPr>
            <a:endParaRPr lang="en-US" sz="3200" dirty="0" smtClean="0"/>
          </a:p>
          <a:p>
            <a:pPr lvl="1">
              <a:buFont typeface="Wingdings" panose="05000000000000000000" pitchFamily="2" charset="2"/>
              <a:buChar char="v"/>
            </a:pPr>
            <a:r>
              <a:rPr lang="en-US" sz="3200" dirty="0" smtClean="0"/>
              <a:t>Chemical Reanalysis</a:t>
            </a:r>
            <a:endParaRPr lang="en-US" sz="3200" dirty="0"/>
          </a:p>
        </p:txBody>
      </p:sp>
      <p:sp>
        <p:nvSpPr>
          <p:cNvPr id="4" name="Footer Placeholder 3"/>
          <p:cNvSpPr>
            <a:spLocks noGrp="1"/>
          </p:cNvSpPr>
          <p:nvPr>
            <p:ph type="ftr" sz="quarter" idx="10"/>
          </p:nvPr>
        </p:nvSpPr>
        <p:spPr/>
        <p:txBody>
          <a:bodyPr/>
          <a:lstStyle/>
          <a:p>
            <a:r>
              <a:rPr lang="en-US" dirty="0"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5</a:t>
            </a:fld>
            <a:endParaRPr lang="en-US" dirty="0"/>
          </a:p>
        </p:txBody>
      </p:sp>
    </p:spTree>
    <p:extLst>
      <p:ext uri="{BB962C8B-B14F-4D97-AF65-F5344CB8AC3E}">
        <p14:creationId xmlns:p14="http://schemas.microsoft.com/office/powerpoint/2010/main" val="1050356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6</a:t>
            </a:fld>
            <a:endParaRPr lang="en-US" dirty="0"/>
          </a:p>
        </p:txBody>
      </p:sp>
      <p:sp>
        <p:nvSpPr>
          <p:cNvPr id="7" name="Text Box 11"/>
          <p:cNvSpPr txBox="1">
            <a:spLocks noChangeArrowheads="1"/>
          </p:cNvSpPr>
          <p:nvPr/>
        </p:nvSpPr>
        <p:spPr bwMode="auto">
          <a:xfrm>
            <a:off x="286407" y="899129"/>
            <a:ext cx="4953000" cy="5601533"/>
          </a:xfrm>
          <a:prstGeom prst="rect">
            <a:avLst/>
          </a:prstGeom>
          <a:noFill/>
          <a:ln w="9525">
            <a:noFill/>
            <a:miter lim="800000"/>
            <a:headEnd/>
            <a:tailEnd/>
          </a:ln>
        </p:spPr>
        <p:txBody>
          <a:bodyPr wrap="square">
            <a:spAutoFit/>
          </a:bodyPr>
          <a:lstStyle/>
          <a:p>
            <a:r>
              <a:rPr lang="en-US" sz="2000" dirty="0">
                <a:solidFill>
                  <a:srgbClr val="FFFF00"/>
                </a:solidFill>
              </a:rPr>
              <a:t>Meteorological Model </a:t>
            </a:r>
          </a:p>
          <a:p>
            <a:pPr marL="342900" indent="-342900">
              <a:buFont typeface="Wingdings" panose="05000000000000000000" pitchFamily="2" charset="2"/>
              <a:buChar char="v"/>
            </a:pPr>
            <a:r>
              <a:rPr lang="en-US" sz="2000" dirty="0" smtClean="0">
                <a:solidFill>
                  <a:srgbClr val="FFFFFF"/>
                </a:solidFill>
              </a:rPr>
              <a:t>North </a:t>
            </a:r>
            <a:r>
              <a:rPr lang="en-US" sz="2000" dirty="0">
                <a:solidFill>
                  <a:srgbClr val="FFFFFF"/>
                </a:solidFill>
              </a:rPr>
              <a:t>American Model (</a:t>
            </a:r>
            <a:r>
              <a:rPr lang="en-US" sz="2000" dirty="0">
                <a:solidFill>
                  <a:srgbClr val="FFFF00"/>
                </a:solidFill>
              </a:rPr>
              <a:t>NAM</a:t>
            </a:r>
            <a:r>
              <a:rPr lang="en-US" sz="2000" dirty="0">
                <a:solidFill>
                  <a:srgbClr val="FFFFFF"/>
                </a:solidFill>
              </a:rPr>
              <a:t>) - 12 km</a:t>
            </a:r>
          </a:p>
          <a:p>
            <a:endParaRPr lang="en-US" sz="500" b="1" dirty="0" smtClean="0">
              <a:solidFill>
                <a:srgbClr val="FFFFFF"/>
              </a:solidFill>
            </a:endParaRPr>
          </a:p>
          <a:p>
            <a:r>
              <a:rPr lang="en-US" sz="2000" dirty="0" smtClean="0">
                <a:solidFill>
                  <a:srgbClr val="FFFF00"/>
                </a:solidFill>
              </a:rPr>
              <a:t>Emission projection</a:t>
            </a:r>
          </a:p>
          <a:p>
            <a:pPr marL="342900" indent="-342900">
              <a:buFont typeface="Wingdings" panose="05000000000000000000" pitchFamily="2" charset="2"/>
              <a:buChar char="v"/>
            </a:pPr>
            <a:r>
              <a:rPr lang="en-US" sz="2000" dirty="0" smtClean="0">
                <a:solidFill>
                  <a:srgbClr val="FFFFFF"/>
                </a:solidFill>
              </a:rPr>
              <a:t>Area </a:t>
            </a:r>
            <a:r>
              <a:rPr lang="en-US" sz="2000" dirty="0" smtClean="0">
                <a:solidFill>
                  <a:srgbClr val="FFFFFF"/>
                </a:solidFill>
              </a:rPr>
              <a:t>sources use US EPA </a:t>
            </a:r>
            <a:r>
              <a:rPr lang="en-US" sz="2000" dirty="0" smtClean="0">
                <a:solidFill>
                  <a:srgbClr val="FFFF00"/>
                </a:solidFill>
              </a:rPr>
              <a:t>2011 NEI </a:t>
            </a:r>
            <a:r>
              <a:rPr lang="en-US" sz="2000" dirty="0" smtClean="0">
                <a:solidFill>
                  <a:srgbClr val="FFFFFF"/>
                </a:solidFill>
              </a:rPr>
              <a:t>v1 </a:t>
            </a:r>
          </a:p>
          <a:p>
            <a:pPr marL="342900" indent="-342900">
              <a:buFont typeface="Wingdings" panose="05000000000000000000" pitchFamily="2" charset="2"/>
              <a:buChar char="v"/>
            </a:pPr>
            <a:r>
              <a:rPr lang="en-US" sz="2000" dirty="0" smtClean="0">
                <a:solidFill>
                  <a:srgbClr val="FFFFFF"/>
                </a:solidFill>
              </a:rPr>
              <a:t>Point </a:t>
            </a:r>
            <a:r>
              <a:rPr lang="en-US" sz="2000" dirty="0" smtClean="0">
                <a:solidFill>
                  <a:srgbClr val="FFFFFF"/>
                </a:solidFill>
              </a:rPr>
              <a:t>sources use biennial CEM and </a:t>
            </a:r>
            <a:r>
              <a:rPr lang="en-US" sz="2000" dirty="0" smtClean="0">
                <a:solidFill>
                  <a:srgbClr val="FFFFFF"/>
                </a:solidFill>
              </a:rPr>
              <a:t>latest </a:t>
            </a:r>
            <a:r>
              <a:rPr lang="en-US" sz="2000" dirty="0" smtClean="0">
                <a:solidFill>
                  <a:srgbClr val="FFFFFF"/>
                </a:solidFill>
              </a:rPr>
              <a:t>DoE energy consumption outlook </a:t>
            </a:r>
          </a:p>
          <a:p>
            <a:pPr marL="342900" indent="-342900">
              <a:buFont typeface="Wingdings" panose="05000000000000000000" pitchFamily="2" charset="2"/>
              <a:buChar char="v"/>
            </a:pPr>
            <a:r>
              <a:rPr lang="en-US" sz="2000" dirty="0" smtClean="0">
                <a:solidFill>
                  <a:srgbClr val="FFFFFF"/>
                </a:solidFill>
              </a:rPr>
              <a:t>Mobile </a:t>
            </a:r>
            <a:r>
              <a:rPr lang="en-US" sz="2000" dirty="0" smtClean="0">
                <a:solidFill>
                  <a:srgbClr val="FFFFFF"/>
                </a:solidFill>
              </a:rPr>
              <a:t>sources use US EPA  2012 Cross State Air Pollution Rule MOBILE6         output </a:t>
            </a:r>
            <a:r>
              <a:rPr lang="en-US" sz="2000" dirty="0">
                <a:solidFill>
                  <a:srgbClr val="FFFFFF"/>
                </a:solidFill>
              </a:rPr>
              <a:t> </a:t>
            </a:r>
            <a:r>
              <a:rPr lang="en-US" sz="2000" dirty="0" smtClean="0">
                <a:solidFill>
                  <a:srgbClr val="FFFFFF"/>
                </a:solidFill>
              </a:rPr>
              <a:t>scaled by EPA AQS monitored             trends </a:t>
            </a:r>
          </a:p>
          <a:p>
            <a:pPr marL="342900" indent="-342900">
              <a:buFont typeface="Wingdings" panose="05000000000000000000" pitchFamily="2" charset="2"/>
              <a:buChar char="v"/>
            </a:pPr>
            <a:r>
              <a:rPr lang="en-US" sz="2000" dirty="0" smtClean="0">
                <a:solidFill>
                  <a:srgbClr val="FFFFFF"/>
                </a:solidFill>
              </a:rPr>
              <a:t>BEIS3 </a:t>
            </a:r>
            <a:r>
              <a:rPr lang="en-US" sz="2000" dirty="0" smtClean="0">
                <a:solidFill>
                  <a:srgbClr val="FFFFFF"/>
                </a:solidFill>
              </a:rPr>
              <a:t>v3.14 </a:t>
            </a:r>
            <a:r>
              <a:rPr lang="en-US" sz="2000" dirty="0">
                <a:solidFill>
                  <a:srgbClr val="FFFFFF"/>
                </a:solidFill>
              </a:rPr>
              <a:t>Biogenic </a:t>
            </a:r>
            <a:r>
              <a:rPr lang="en-US" sz="2000" dirty="0" smtClean="0">
                <a:solidFill>
                  <a:srgbClr val="FFFFFF"/>
                </a:solidFill>
              </a:rPr>
              <a:t>Emissions</a:t>
            </a:r>
          </a:p>
          <a:p>
            <a:pPr marL="342900" indent="-342900">
              <a:buFont typeface="Wingdings" panose="05000000000000000000" pitchFamily="2" charset="2"/>
              <a:buChar char="v"/>
            </a:pPr>
            <a:r>
              <a:rPr lang="en-US" sz="2000" dirty="0" smtClean="0">
                <a:solidFill>
                  <a:srgbClr val="FFFFFF"/>
                </a:solidFill>
              </a:rPr>
              <a:t>Intermittent </a:t>
            </a:r>
            <a:r>
              <a:rPr lang="en-US" sz="2000" dirty="0" smtClean="0">
                <a:solidFill>
                  <a:srgbClr val="FFFFFF"/>
                </a:solidFill>
              </a:rPr>
              <a:t>sources: dust and wildfire</a:t>
            </a:r>
          </a:p>
          <a:p>
            <a:pPr>
              <a:buFontTx/>
              <a:buChar char="•"/>
            </a:pPr>
            <a:endParaRPr lang="en-US" sz="500" dirty="0" smtClean="0">
              <a:solidFill>
                <a:srgbClr val="FFFFFF"/>
              </a:solidFill>
            </a:endParaRPr>
          </a:p>
          <a:p>
            <a:r>
              <a:rPr lang="en-US" sz="2000" dirty="0" smtClean="0">
                <a:solidFill>
                  <a:srgbClr val="FFFF00"/>
                </a:solidFill>
              </a:rPr>
              <a:t>Air Quality chemistry-transport Model </a:t>
            </a:r>
            <a:endParaRPr lang="en-US" sz="2000" dirty="0">
              <a:solidFill>
                <a:srgbClr val="FFFF00"/>
              </a:solidFill>
            </a:endParaRPr>
          </a:p>
          <a:p>
            <a:pPr marL="342900" indent="-342900">
              <a:buFont typeface="Wingdings" panose="05000000000000000000" pitchFamily="2" charset="2"/>
              <a:buChar char="v"/>
            </a:pPr>
            <a:r>
              <a:rPr lang="en-US" sz="2000" dirty="0" smtClean="0">
                <a:solidFill>
                  <a:srgbClr val="FFFFFF"/>
                </a:solidFill>
              </a:rPr>
              <a:t>US </a:t>
            </a:r>
            <a:r>
              <a:rPr lang="en-US" sz="2000" dirty="0" smtClean="0">
                <a:solidFill>
                  <a:srgbClr val="FFFFFF"/>
                </a:solidFill>
              </a:rPr>
              <a:t>EPA CMAQ v4.6 – 12 km</a:t>
            </a:r>
          </a:p>
          <a:p>
            <a:endParaRPr lang="en-US" sz="800" b="1" dirty="0" smtClean="0">
              <a:solidFill>
                <a:srgbClr val="FFFFFF"/>
              </a:solidFill>
            </a:endParaRPr>
          </a:p>
          <a:p>
            <a:r>
              <a:rPr lang="en-US" sz="2000" b="1" dirty="0" smtClean="0">
                <a:solidFill>
                  <a:srgbClr val="FFFFFF"/>
                </a:solidFill>
              </a:rPr>
              <a:t>NAQFC 48 h forecast online:</a:t>
            </a:r>
          </a:p>
          <a:p>
            <a:pPr marL="342900" indent="-342900">
              <a:buFont typeface="Wingdings" panose="05000000000000000000" pitchFamily="2" charset="2"/>
              <a:buChar char="v"/>
            </a:pPr>
            <a:r>
              <a:rPr lang="en-US" sz="2000" dirty="0" smtClean="0">
                <a:solidFill>
                  <a:srgbClr val="FFFFFF"/>
                </a:solidFill>
              </a:rPr>
              <a:t>O</a:t>
            </a:r>
            <a:r>
              <a:rPr lang="en-US" sz="2000" baseline="-25000" dirty="0" smtClean="0">
                <a:solidFill>
                  <a:srgbClr val="FFFFFF"/>
                </a:solidFill>
              </a:rPr>
              <a:t>3</a:t>
            </a:r>
            <a:r>
              <a:rPr lang="en-US" sz="2000" dirty="0" smtClean="0">
                <a:solidFill>
                  <a:srgbClr val="FFFFFF"/>
                </a:solidFill>
              </a:rPr>
              <a:t> </a:t>
            </a:r>
            <a:r>
              <a:rPr lang="en-US" sz="2000" dirty="0" smtClean="0">
                <a:solidFill>
                  <a:srgbClr val="FFFFFF"/>
                </a:solidFill>
              </a:rPr>
              <a:t>for CONUS, AK and HI</a:t>
            </a:r>
          </a:p>
          <a:p>
            <a:pPr marL="342900" indent="-342900">
              <a:buFont typeface="Wingdings" panose="05000000000000000000" pitchFamily="2" charset="2"/>
              <a:buChar char="v"/>
            </a:pPr>
            <a:r>
              <a:rPr lang="en-US" sz="2000" dirty="0" smtClean="0">
                <a:solidFill>
                  <a:srgbClr val="FFFFFF"/>
                </a:solidFill>
              </a:rPr>
              <a:t>PM</a:t>
            </a:r>
            <a:r>
              <a:rPr lang="en-US" sz="2000" baseline="-25000" dirty="0" smtClean="0">
                <a:solidFill>
                  <a:srgbClr val="FFFFFF"/>
                </a:solidFill>
              </a:rPr>
              <a:t>2.5</a:t>
            </a:r>
            <a:r>
              <a:rPr lang="en-US" sz="2000" dirty="0" smtClean="0">
                <a:solidFill>
                  <a:srgbClr val="FFFFFF"/>
                </a:solidFill>
              </a:rPr>
              <a:t> </a:t>
            </a:r>
            <a:r>
              <a:rPr lang="en-US" sz="2000" dirty="0" smtClean="0">
                <a:solidFill>
                  <a:srgbClr val="FFFFFF"/>
                </a:solidFill>
              </a:rPr>
              <a:t>for CONUS</a:t>
            </a:r>
          </a:p>
        </p:txBody>
      </p:sp>
      <p:sp>
        <p:nvSpPr>
          <p:cNvPr id="10" name="Rectangle 2"/>
          <p:cNvSpPr txBox="1">
            <a:spLocks noChangeArrowheads="1"/>
          </p:cNvSpPr>
          <p:nvPr/>
        </p:nvSpPr>
        <p:spPr>
          <a:xfrm>
            <a:off x="0" y="191519"/>
            <a:ext cx="9144000" cy="838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75000"/>
              </a:lnSpc>
              <a:spcBef>
                <a:spcPct val="0"/>
              </a:spcBef>
              <a:spcAft>
                <a:spcPts val="0"/>
              </a:spcAft>
              <a:buClrTx/>
              <a:buSzTx/>
              <a:buFontTx/>
              <a:buNone/>
              <a:tabLst/>
              <a:defRPr/>
            </a:pPr>
            <a:r>
              <a:rPr kumimoji="0" lang="en-US" sz="2600" i="0" u="none" strike="noStrike" kern="1200" cap="none" spc="0" normalizeH="0" baseline="0" noProof="0" dirty="0" smtClean="0">
                <a:ln>
                  <a:noFill/>
                </a:ln>
                <a:solidFill>
                  <a:schemeClr val="bg1"/>
                </a:solidFill>
                <a:uLnTx/>
                <a:uFillTx/>
                <a:latin typeface="+mj-lt"/>
                <a:ea typeface="+mj-ea"/>
                <a:cs typeface="+mj-cs"/>
              </a:rPr>
              <a:t>National Air Quality Forecast Capability (NAQFC) for O</a:t>
            </a:r>
            <a:r>
              <a:rPr kumimoji="0" lang="en-US" sz="2600" i="0" u="none" strike="noStrike" kern="1200" cap="none" spc="0" normalizeH="0" baseline="-25000" noProof="0" dirty="0" smtClean="0">
                <a:ln>
                  <a:noFill/>
                </a:ln>
                <a:solidFill>
                  <a:schemeClr val="bg1"/>
                </a:solidFill>
                <a:uLnTx/>
                <a:uFillTx/>
                <a:latin typeface="+mj-lt"/>
                <a:ea typeface="+mj-ea"/>
                <a:cs typeface="+mj-cs"/>
              </a:rPr>
              <a:t>3</a:t>
            </a:r>
            <a:r>
              <a:rPr kumimoji="0" lang="en-US" sz="2600" i="0" u="none" strike="noStrike" kern="1200" cap="none" spc="0" normalizeH="0" baseline="0" noProof="0" dirty="0" smtClean="0">
                <a:ln>
                  <a:noFill/>
                </a:ln>
                <a:solidFill>
                  <a:schemeClr val="bg1"/>
                </a:solidFill>
                <a:uLnTx/>
                <a:uFillTx/>
                <a:latin typeface="+mj-lt"/>
                <a:ea typeface="+mj-ea"/>
                <a:cs typeface="+mj-cs"/>
              </a:rPr>
              <a:t> and PM</a:t>
            </a:r>
            <a:r>
              <a:rPr kumimoji="0" lang="en-US" sz="2600" i="0" u="none" strike="noStrike" kern="1200" cap="none" spc="0" normalizeH="0" baseline="-25000" noProof="0" dirty="0" smtClean="0">
                <a:ln>
                  <a:noFill/>
                </a:ln>
                <a:solidFill>
                  <a:schemeClr val="bg1"/>
                </a:solidFill>
                <a:uLnTx/>
                <a:uFillTx/>
                <a:latin typeface="+mj-lt"/>
                <a:ea typeface="+mj-ea"/>
                <a:cs typeface="+mj-cs"/>
              </a:rPr>
              <a:t>2.5</a:t>
            </a:r>
          </a:p>
        </p:txBody>
      </p:sp>
      <p:sp>
        <p:nvSpPr>
          <p:cNvPr id="14" name="TextBox 13"/>
          <p:cNvSpPr txBox="1"/>
          <p:nvPr/>
        </p:nvSpPr>
        <p:spPr>
          <a:xfrm>
            <a:off x="7239000" y="4587801"/>
            <a:ext cx="837602" cy="369332"/>
          </a:xfrm>
          <a:prstGeom prst="rect">
            <a:avLst/>
          </a:prstGeom>
          <a:noFill/>
        </p:spPr>
        <p:txBody>
          <a:bodyPr wrap="none" rtlCol="0">
            <a:spAutoFit/>
          </a:bodyPr>
          <a:lstStyle/>
          <a:p>
            <a:r>
              <a:rPr lang="en-US" b="1" dirty="0" smtClean="0"/>
              <a:t>Hawaii</a:t>
            </a:r>
            <a:endParaRPr lang="en-US" b="1" dirty="0"/>
          </a:p>
        </p:txBody>
      </p:sp>
      <p:sp>
        <p:nvSpPr>
          <p:cNvPr id="15" name="TextBox 14"/>
          <p:cNvSpPr txBox="1"/>
          <p:nvPr/>
        </p:nvSpPr>
        <p:spPr>
          <a:xfrm>
            <a:off x="5790031" y="4716000"/>
            <a:ext cx="807016" cy="369332"/>
          </a:xfrm>
          <a:prstGeom prst="rect">
            <a:avLst/>
          </a:prstGeom>
          <a:noFill/>
        </p:spPr>
        <p:txBody>
          <a:bodyPr wrap="none" rtlCol="0">
            <a:spAutoFit/>
          </a:bodyPr>
          <a:lstStyle/>
          <a:p>
            <a:r>
              <a:rPr lang="en-US" b="1" dirty="0" smtClean="0"/>
              <a:t>Alaska</a:t>
            </a:r>
            <a:endParaRPr lang="en-US" b="1" dirty="0"/>
          </a:p>
        </p:txBody>
      </p:sp>
      <p:sp>
        <p:nvSpPr>
          <p:cNvPr id="5" name="TextBox 4"/>
          <p:cNvSpPr txBox="1"/>
          <p:nvPr/>
        </p:nvSpPr>
        <p:spPr>
          <a:xfrm>
            <a:off x="5957783" y="5924490"/>
            <a:ext cx="2562433" cy="400110"/>
          </a:xfrm>
          <a:prstGeom prst="rect">
            <a:avLst/>
          </a:prstGeom>
          <a:noFill/>
        </p:spPr>
        <p:txBody>
          <a:bodyPr wrap="none" rtlCol="0">
            <a:spAutoFit/>
          </a:bodyPr>
          <a:lstStyle/>
          <a:p>
            <a:r>
              <a:rPr lang="en-US" sz="2000" dirty="0">
                <a:solidFill>
                  <a:srgbClr val="FFFF00"/>
                </a:solidFill>
              </a:rPr>
              <a:t>airquality.weather.gov</a:t>
            </a:r>
          </a:p>
        </p:txBody>
      </p:sp>
      <p:grpSp>
        <p:nvGrpSpPr>
          <p:cNvPr id="9" name="Group 8"/>
          <p:cNvGrpSpPr/>
          <p:nvPr/>
        </p:nvGrpSpPr>
        <p:grpSpPr>
          <a:xfrm>
            <a:off x="5033511" y="850369"/>
            <a:ext cx="3956050" cy="5037588"/>
            <a:chOff x="5033511" y="228600"/>
            <a:chExt cx="3956050" cy="5037588"/>
          </a:xfrm>
        </p:grpSpPr>
        <p:pic>
          <p:nvPicPr>
            <p:cNvPr id="12" name="Picture 11" descr="OZMAX11_alaska (1).png"/>
            <p:cNvPicPr>
              <a:picLocks noChangeAspect="1"/>
            </p:cNvPicPr>
            <p:nvPr/>
          </p:nvPicPr>
          <p:blipFill>
            <a:blip r:embed="rId3"/>
            <a:srcRect l="34211" t="6605" b="33951"/>
            <a:stretch>
              <a:fillRect/>
            </a:stretch>
          </p:blipFill>
          <p:spPr>
            <a:xfrm>
              <a:off x="5033511" y="3527425"/>
              <a:ext cx="1905000" cy="1624347"/>
            </a:xfrm>
            <a:prstGeom prst="rect">
              <a:avLst/>
            </a:prstGeom>
          </p:spPr>
        </p:pic>
        <p:pic>
          <p:nvPicPr>
            <p:cNvPr id="13" name="Picture 12" descr="OZMAX11_hawaii.png"/>
            <p:cNvPicPr>
              <a:picLocks noChangeAspect="1"/>
            </p:cNvPicPr>
            <p:nvPr/>
          </p:nvPicPr>
          <p:blipFill>
            <a:blip r:embed="rId4"/>
            <a:srcRect b="15639"/>
            <a:stretch>
              <a:fillRect/>
            </a:stretch>
          </p:blipFill>
          <p:spPr>
            <a:xfrm>
              <a:off x="6938511" y="3740844"/>
              <a:ext cx="2051050" cy="152534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564589"/>
              <a:ext cx="3694468" cy="2941227"/>
            </a:xfrm>
            <a:prstGeom prst="rect">
              <a:avLst/>
            </a:prstGeom>
          </p:spPr>
        </p:pic>
        <p:sp>
          <p:nvSpPr>
            <p:cNvPr id="6" name="TextBox 5"/>
            <p:cNvSpPr txBox="1"/>
            <p:nvPr/>
          </p:nvSpPr>
          <p:spPr>
            <a:xfrm>
              <a:off x="5549948" y="228600"/>
              <a:ext cx="2846228" cy="338554"/>
            </a:xfrm>
            <a:prstGeom prst="rect">
              <a:avLst/>
            </a:prstGeom>
            <a:noFill/>
          </p:spPr>
          <p:txBody>
            <a:bodyPr wrap="none" rtlCol="0">
              <a:spAutoFit/>
            </a:bodyPr>
            <a:lstStyle/>
            <a:p>
              <a:r>
                <a:rPr lang="en-US" sz="1600" dirty="0" smtClean="0">
                  <a:solidFill>
                    <a:schemeClr val="bg1"/>
                  </a:solidFill>
                </a:rPr>
                <a:t>Surface </a:t>
              </a:r>
              <a:r>
                <a:rPr lang="en-US" sz="1600" dirty="0">
                  <a:solidFill>
                    <a:schemeClr val="bg1"/>
                  </a:solidFill>
                </a:rPr>
                <a:t>O</a:t>
              </a:r>
              <a:r>
                <a:rPr lang="en-US" sz="1600" baseline="-25000" dirty="0">
                  <a:solidFill>
                    <a:schemeClr val="bg1"/>
                  </a:solidFill>
                </a:rPr>
                <a:t>3 </a:t>
              </a:r>
              <a:r>
                <a:rPr lang="en-US" sz="1600" baseline="-25000" dirty="0" smtClean="0">
                  <a:solidFill>
                    <a:schemeClr val="bg1"/>
                  </a:solidFill>
                </a:rPr>
                <a:t> </a:t>
              </a:r>
              <a:r>
                <a:rPr lang="en-US" sz="1600" dirty="0" smtClean="0">
                  <a:solidFill>
                    <a:schemeClr val="bg1"/>
                  </a:solidFill>
                </a:rPr>
                <a:t>concentration in ppb</a:t>
              </a:r>
            </a:p>
          </p:txBody>
        </p:sp>
      </p:grpSp>
    </p:spTree>
    <p:extLst>
      <p:ext uri="{BB962C8B-B14F-4D97-AF65-F5344CB8AC3E}">
        <p14:creationId xmlns:p14="http://schemas.microsoft.com/office/powerpoint/2010/main" val="2220338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7</a:t>
            </a:fld>
            <a:endParaRPr lang="en-US" dirty="0"/>
          </a:p>
        </p:txBody>
      </p:sp>
      <p:pic>
        <p:nvPicPr>
          <p:cNvPr id="7" name="Picture 3" descr="C:\Users\HyunCheol.Kim\Documents\user\work\NAQFC\O3.ts.mda8.bias.201106-201510.png"/>
          <p:cNvPicPr>
            <a:picLocks noChangeAspect="1" noChangeArrowheads="1"/>
          </p:cNvPicPr>
          <p:nvPr/>
        </p:nvPicPr>
        <p:blipFill rotWithShape="1">
          <a:blip r:embed="rId3">
            <a:extLst>
              <a:ext uri="{28A0092B-C50C-407E-A947-70E740481C1C}">
                <a14:useLocalDpi xmlns:a14="http://schemas.microsoft.com/office/drawing/2010/main" val="0"/>
              </a:ext>
            </a:extLst>
          </a:blip>
          <a:srcRect t="4605" b="12993"/>
          <a:stretch/>
        </p:blipFill>
        <p:spPr bwMode="auto">
          <a:xfrm>
            <a:off x="838200" y="533400"/>
            <a:ext cx="7631458" cy="27878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752600" y="808841"/>
            <a:ext cx="6400800" cy="914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515032">
            <a:off x="3257132" y="969222"/>
            <a:ext cx="4678910" cy="400110"/>
          </a:xfrm>
          <a:prstGeom prst="rect">
            <a:avLst/>
          </a:prstGeom>
          <a:noFill/>
          <a:scene3d>
            <a:camera prst="orthographicFront">
              <a:rot lat="0" lon="0" rev="12000"/>
            </a:camera>
            <a:lightRig rig="threePt" dir="t"/>
          </a:scene3d>
        </p:spPr>
        <p:txBody>
          <a:bodyPr wrap="none" rtlCol="0">
            <a:spAutoFit/>
          </a:bodyPr>
          <a:lstStyle/>
          <a:p>
            <a:r>
              <a:rPr lang="en-US" sz="2000" b="1" dirty="0" smtClean="0"/>
              <a:t>Reduction of  O3 summer  time  high bias  </a:t>
            </a:r>
          </a:p>
        </p:txBody>
      </p:sp>
      <p:sp>
        <p:nvSpPr>
          <p:cNvPr id="11" name="TextBox 10"/>
          <p:cNvSpPr txBox="1"/>
          <p:nvPr/>
        </p:nvSpPr>
        <p:spPr>
          <a:xfrm>
            <a:off x="1713183" y="2733479"/>
            <a:ext cx="3080587" cy="461665"/>
          </a:xfrm>
          <a:prstGeom prst="rect">
            <a:avLst/>
          </a:prstGeom>
          <a:noFill/>
        </p:spPr>
        <p:txBody>
          <a:bodyPr wrap="none" rtlCol="0">
            <a:spAutoFit/>
          </a:bodyPr>
          <a:lstStyle/>
          <a:p>
            <a:r>
              <a:rPr lang="en-US" sz="2400" b="1" dirty="0" smtClean="0"/>
              <a:t>MDA8 O</a:t>
            </a:r>
            <a:r>
              <a:rPr lang="en-US" sz="2400" b="1" baseline="-25000" dirty="0" smtClean="0"/>
              <a:t>3</a:t>
            </a:r>
            <a:r>
              <a:rPr lang="en-US" sz="2400" b="1" dirty="0" smtClean="0"/>
              <a:t> performance</a:t>
            </a:r>
          </a:p>
        </p:txBody>
      </p:sp>
      <p:sp>
        <p:nvSpPr>
          <p:cNvPr id="13" name="TextBox 12"/>
          <p:cNvSpPr txBox="1"/>
          <p:nvPr/>
        </p:nvSpPr>
        <p:spPr>
          <a:xfrm rot="16200000">
            <a:off x="531511" y="1690296"/>
            <a:ext cx="1442145" cy="400110"/>
          </a:xfrm>
          <a:prstGeom prst="rect">
            <a:avLst/>
          </a:prstGeom>
          <a:solidFill>
            <a:schemeClr val="bg1"/>
          </a:solidFill>
        </p:spPr>
        <p:txBody>
          <a:bodyPr wrap="square" rtlCol="0">
            <a:spAutoFit/>
          </a:bodyPr>
          <a:lstStyle/>
          <a:p>
            <a:r>
              <a:rPr lang="en-US" sz="2000" b="1" dirty="0" smtClean="0"/>
              <a:t>Bias (ppb)      </a:t>
            </a:r>
          </a:p>
        </p:txBody>
      </p:sp>
      <p:grpSp>
        <p:nvGrpSpPr>
          <p:cNvPr id="4" name="Group 3"/>
          <p:cNvGrpSpPr/>
          <p:nvPr/>
        </p:nvGrpSpPr>
        <p:grpSpPr>
          <a:xfrm>
            <a:off x="838200" y="3176752"/>
            <a:ext cx="7631458" cy="3132833"/>
            <a:chOff x="838200" y="3176752"/>
            <a:chExt cx="7631458" cy="3132833"/>
          </a:xfrm>
        </p:grpSpPr>
        <p:pic>
          <p:nvPicPr>
            <p:cNvPr id="6" name="Picture 2" descr="C:\Users\HyunCheol.Kim\Documents\user\work\NAQFC\PM2P5.ts.dmean.bias.201106-201510.png"/>
            <p:cNvPicPr>
              <a:picLocks noChangeAspect="1" noChangeArrowheads="1"/>
            </p:cNvPicPr>
            <p:nvPr/>
          </p:nvPicPr>
          <p:blipFill rotWithShape="1">
            <a:blip r:embed="rId4">
              <a:extLst>
                <a:ext uri="{28A0092B-C50C-407E-A947-70E740481C1C}">
                  <a14:useLocalDpi xmlns:a14="http://schemas.microsoft.com/office/drawing/2010/main" val="0"/>
                </a:ext>
              </a:extLst>
            </a:blip>
            <a:srcRect b="7402"/>
            <a:stretch/>
          </p:blipFill>
          <p:spPr bwMode="auto">
            <a:xfrm>
              <a:off x="838200" y="3176752"/>
              <a:ext cx="7631458" cy="31328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209800" y="3657600"/>
              <a:ext cx="6096000" cy="152400"/>
            </a:xfrm>
            <a:prstGeom prst="line">
              <a:avLst/>
            </a:prstGeom>
            <a:ln w="44450">
              <a:solidFill>
                <a:srgbClr val="99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54819" y="5562599"/>
              <a:ext cx="2597314" cy="461665"/>
            </a:xfrm>
            <a:prstGeom prst="rect">
              <a:avLst/>
            </a:prstGeom>
            <a:noFill/>
          </p:spPr>
          <p:txBody>
            <a:bodyPr wrap="none" rtlCol="0">
              <a:spAutoFit/>
            </a:bodyPr>
            <a:lstStyle/>
            <a:p>
              <a:r>
                <a:rPr lang="en-US" sz="2400" b="1" dirty="0" smtClean="0"/>
                <a:t>PM</a:t>
              </a:r>
              <a:r>
                <a:rPr lang="en-US" sz="2400" b="1" baseline="-25000" dirty="0" smtClean="0"/>
                <a:t>2.5</a:t>
              </a:r>
              <a:r>
                <a:rPr lang="en-US" sz="2400" b="1" dirty="0" smtClean="0"/>
                <a:t> performance</a:t>
              </a:r>
            </a:p>
          </p:txBody>
        </p:sp>
        <p:sp>
          <p:nvSpPr>
            <p:cNvPr id="14" name="TextBox 13"/>
            <p:cNvSpPr txBox="1"/>
            <p:nvPr/>
          </p:nvSpPr>
          <p:spPr>
            <a:xfrm rot="16200000">
              <a:off x="146162" y="4192700"/>
              <a:ext cx="2142972" cy="400110"/>
            </a:xfrm>
            <a:prstGeom prst="rect">
              <a:avLst/>
            </a:prstGeom>
            <a:solidFill>
              <a:schemeClr val="bg1"/>
            </a:solidFill>
          </p:spPr>
          <p:txBody>
            <a:bodyPr wrap="square" rtlCol="0">
              <a:spAutoFit/>
            </a:bodyPr>
            <a:lstStyle/>
            <a:p>
              <a:r>
                <a:rPr lang="en-US" sz="2000" b="1" dirty="0" smtClean="0"/>
                <a:t>PM</a:t>
              </a:r>
              <a:r>
                <a:rPr lang="en-US" sz="2000" b="1" baseline="-25000" dirty="0" smtClean="0"/>
                <a:t>2.5</a:t>
              </a:r>
              <a:r>
                <a:rPr lang="en-US" sz="2000" b="1" dirty="0" smtClean="0"/>
                <a:t>  (</a:t>
              </a:r>
              <a:r>
                <a:rPr lang="el-GR" sz="2000" b="1" dirty="0" smtClean="0"/>
                <a:t>μ</a:t>
              </a:r>
              <a:r>
                <a:rPr lang="en-US" sz="2000" b="1" dirty="0" smtClean="0"/>
                <a:t>g m</a:t>
              </a:r>
              <a:r>
                <a:rPr lang="en-US" sz="2000" b="1" baseline="30000" dirty="0" smtClean="0"/>
                <a:t>-3</a:t>
              </a:r>
              <a:r>
                <a:rPr lang="en-US" sz="2000" b="1" dirty="0" smtClean="0"/>
                <a:t>)      </a:t>
              </a:r>
            </a:p>
          </p:txBody>
        </p:sp>
      </p:grpSp>
      <p:sp>
        <p:nvSpPr>
          <p:cNvPr id="15" name="TextBox 14"/>
          <p:cNvSpPr txBox="1"/>
          <p:nvPr/>
        </p:nvSpPr>
        <p:spPr>
          <a:xfrm>
            <a:off x="1952703" y="15435"/>
            <a:ext cx="5198859" cy="523220"/>
          </a:xfrm>
          <a:prstGeom prst="rect">
            <a:avLst/>
          </a:prstGeom>
          <a:noFill/>
        </p:spPr>
        <p:txBody>
          <a:bodyPr wrap="none" rtlCol="0">
            <a:spAutoFit/>
          </a:bodyPr>
          <a:lstStyle/>
          <a:p>
            <a:r>
              <a:rPr lang="en-US" sz="2800" dirty="0" smtClean="0">
                <a:solidFill>
                  <a:schemeClr val="bg1"/>
                </a:solidFill>
              </a:rPr>
              <a:t>Forecast Bias for ozone and PM</a:t>
            </a:r>
            <a:r>
              <a:rPr lang="en-US" sz="2800" baseline="-25000" dirty="0" smtClean="0">
                <a:solidFill>
                  <a:schemeClr val="bg1"/>
                </a:solidFill>
              </a:rPr>
              <a:t>2.5</a:t>
            </a:r>
          </a:p>
        </p:txBody>
      </p:sp>
    </p:spTree>
    <p:extLst>
      <p:ext uri="{BB962C8B-B14F-4D97-AF65-F5344CB8AC3E}">
        <p14:creationId xmlns:p14="http://schemas.microsoft.com/office/powerpoint/2010/main" val="3035662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8</a:t>
            </a:fld>
            <a:endParaRPr lang="en-US" dirty="0"/>
          </a:p>
        </p:txBody>
      </p:sp>
      <p:sp>
        <p:nvSpPr>
          <p:cNvPr id="5" name="Rectangle 4"/>
          <p:cNvSpPr/>
          <p:nvPr/>
        </p:nvSpPr>
        <p:spPr>
          <a:xfrm>
            <a:off x="95250" y="987972"/>
            <a:ext cx="8953500" cy="4925964"/>
          </a:xfrm>
          <a:prstGeom prst="rect">
            <a:avLst/>
          </a:prstGeom>
        </p:spPr>
        <p:txBody>
          <a:bodyPr wrap="square">
            <a:spAutoFit/>
          </a:bodyPr>
          <a:lstStyle/>
          <a:p>
            <a:pPr marL="342900" indent="-342900">
              <a:spcBef>
                <a:spcPct val="10000"/>
              </a:spcBef>
              <a:buClr>
                <a:schemeClr val="bg1"/>
              </a:buClr>
              <a:buSzPct val="70000"/>
              <a:buFont typeface="Wingdings" panose="05000000000000000000" pitchFamily="2" charset="2"/>
              <a:buChar char="v"/>
            </a:pPr>
            <a:r>
              <a:rPr lang="en-US" altLang="zh-CN" sz="1900" dirty="0" smtClean="0">
                <a:solidFill>
                  <a:schemeClr val="bg1"/>
                </a:solidFill>
                <a:latin typeface="Calibri" pitchFamily="34" charset="0"/>
                <a:cs typeface="Arial" charset="0"/>
              </a:rPr>
              <a:t>Changes imposed by others:</a:t>
            </a:r>
            <a:br>
              <a:rPr lang="en-US" altLang="zh-CN" sz="1900" dirty="0" smtClean="0">
                <a:solidFill>
                  <a:schemeClr val="bg1"/>
                </a:solidFill>
                <a:latin typeface="Calibri" pitchFamily="34" charset="0"/>
                <a:cs typeface="Arial" charset="0"/>
              </a:rPr>
            </a:br>
            <a:r>
              <a:rPr lang="en-US" altLang="zh-CN" sz="1900" dirty="0" smtClean="0">
                <a:solidFill>
                  <a:schemeClr val="bg1"/>
                </a:solidFill>
                <a:latin typeface="Calibri" pitchFamily="34" charset="0"/>
                <a:cs typeface="Arial" charset="0"/>
              </a:rPr>
              <a:t>- </a:t>
            </a:r>
            <a:r>
              <a:rPr lang="en-US" altLang="zh-CN" sz="1900" dirty="0" smtClean="0">
                <a:solidFill>
                  <a:srgbClr val="FFFF00"/>
                </a:solidFill>
                <a:latin typeface="Calibri" pitchFamily="34" charset="0"/>
                <a:cs typeface="Arial" charset="0"/>
              </a:rPr>
              <a:t>NAM change </a:t>
            </a:r>
            <a:r>
              <a:rPr lang="en-US" altLang="zh-CN" sz="1900" dirty="0" smtClean="0">
                <a:solidFill>
                  <a:schemeClr val="bg1"/>
                </a:solidFill>
                <a:latin typeface="Calibri" pitchFamily="34" charset="0"/>
                <a:cs typeface="Arial" charset="0"/>
              </a:rPr>
              <a:t>10/2011:  Changed from WRF-NMM (e-grid) to NMMB (b-grid),     </a:t>
            </a:r>
          </a:p>
          <a:p>
            <a:pPr>
              <a:spcBef>
                <a:spcPct val="10000"/>
              </a:spcBef>
              <a:buClr>
                <a:schemeClr val="bg1"/>
              </a:buClr>
              <a:buSzPct val="70000"/>
            </a:pPr>
            <a:r>
              <a:rPr lang="en-US" altLang="zh-CN" sz="1900" dirty="0" smtClean="0">
                <a:solidFill>
                  <a:schemeClr val="bg1"/>
                </a:solidFill>
                <a:latin typeface="Calibri" pitchFamily="34" charset="0"/>
                <a:cs typeface="Arial" charset="0"/>
              </a:rPr>
              <a:t>                 meteorological field preparation for CMAQ was adapted</a:t>
            </a:r>
          </a:p>
          <a:p>
            <a:pPr>
              <a:spcBef>
                <a:spcPct val="10000"/>
              </a:spcBef>
              <a:buClr>
                <a:schemeClr val="bg1"/>
              </a:buClr>
              <a:buSzPct val="70000"/>
            </a:pPr>
            <a:r>
              <a:rPr lang="en-US" altLang="zh-CN" sz="1900" dirty="0" smtClean="0">
                <a:solidFill>
                  <a:schemeClr val="bg1"/>
                </a:solidFill>
                <a:latin typeface="Calibri" pitchFamily="34" charset="0"/>
                <a:cs typeface="Arial" charset="0"/>
              </a:rPr>
              <a:t>       - </a:t>
            </a:r>
            <a:r>
              <a:rPr lang="en-US" altLang="zh-CN" sz="1900" dirty="0" smtClean="0">
                <a:solidFill>
                  <a:srgbClr val="FFFF00"/>
                </a:solidFill>
                <a:latin typeface="Calibri" pitchFamily="34" charset="0"/>
                <a:cs typeface="Arial" charset="0"/>
              </a:rPr>
              <a:t>Major NCEP computer upgrade </a:t>
            </a:r>
            <a:r>
              <a:rPr lang="en-US" altLang="zh-CN" sz="1900" dirty="0" smtClean="0">
                <a:solidFill>
                  <a:schemeClr val="bg1"/>
                </a:solidFill>
                <a:latin typeface="Calibri" pitchFamily="34" charset="0"/>
                <a:cs typeface="Arial" charset="0"/>
              </a:rPr>
              <a:t>9/1/2013: Changed operational computer </a:t>
            </a:r>
          </a:p>
          <a:p>
            <a:pPr>
              <a:spcBef>
                <a:spcPct val="10000"/>
              </a:spcBef>
              <a:buClr>
                <a:schemeClr val="bg1"/>
              </a:buClr>
              <a:buSzPct val="70000"/>
            </a:pPr>
            <a:r>
              <a:rPr lang="en-US" altLang="zh-CN" sz="1900" dirty="0" smtClean="0">
                <a:solidFill>
                  <a:schemeClr val="bg1"/>
                </a:solidFill>
                <a:latin typeface="Calibri" pitchFamily="34" charset="0"/>
                <a:cs typeface="Arial" charset="0"/>
              </a:rPr>
              <a:t>                  and operational system</a:t>
            </a:r>
          </a:p>
          <a:p>
            <a:pPr>
              <a:spcBef>
                <a:spcPct val="10000"/>
              </a:spcBef>
              <a:buClr>
                <a:schemeClr val="bg1"/>
              </a:buClr>
              <a:buSzPct val="70000"/>
            </a:pPr>
            <a:endParaRPr lang="en-US" altLang="zh-CN" sz="400" dirty="0">
              <a:solidFill>
                <a:schemeClr val="bg1"/>
              </a:solidFill>
              <a:latin typeface="Calibri" pitchFamily="34" charset="0"/>
              <a:cs typeface="Arial" charset="0"/>
            </a:endParaRPr>
          </a:p>
          <a:p>
            <a:pPr marL="342900" indent="-342900">
              <a:spcBef>
                <a:spcPct val="10000"/>
              </a:spcBef>
              <a:buClr>
                <a:schemeClr val="bg1"/>
              </a:buClr>
              <a:buSzPct val="70000"/>
              <a:buFont typeface="Wingdings" panose="05000000000000000000" pitchFamily="2" charset="2"/>
              <a:buChar char="v"/>
            </a:pPr>
            <a:r>
              <a:rPr lang="en-US" altLang="zh-CN" sz="1900" dirty="0" smtClean="0">
                <a:solidFill>
                  <a:schemeClr val="bg1"/>
                </a:solidFill>
                <a:latin typeface="Calibri" pitchFamily="34" charset="0"/>
                <a:cs typeface="Arial" charset="0"/>
              </a:rPr>
              <a:t>Changes imposed by ourselves pursuing proven implementable science:</a:t>
            </a:r>
          </a:p>
          <a:p>
            <a:pPr>
              <a:spcBef>
                <a:spcPct val="10000"/>
              </a:spcBef>
              <a:buClr>
                <a:schemeClr val="bg1"/>
              </a:buClr>
              <a:buSzPct val="70000"/>
            </a:pP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      - </a:t>
            </a:r>
            <a:r>
              <a:rPr lang="en-US" altLang="zh-CN" sz="1900" dirty="0" smtClean="0">
                <a:solidFill>
                  <a:srgbClr val="FFFF00"/>
                </a:solidFill>
                <a:latin typeface="Calibri" pitchFamily="34" charset="0"/>
                <a:cs typeface="Arial" charset="0"/>
              </a:rPr>
              <a:t>Reduction </a:t>
            </a:r>
            <a:r>
              <a:rPr lang="en-US" altLang="zh-CN" sz="1900" dirty="0">
                <a:solidFill>
                  <a:srgbClr val="FFFF00"/>
                </a:solidFill>
                <a:latin typeface="Calibri" pitchFamily="34" charset="0"/>
                <a:cs typeface="Arial" charset="0"/>
              </a:rPr>
              <a:t>of NOx </a:t>
            </a:r>
            <a:r>
              <a:rPr lang="en-US" altLang="zh-CN" sz="1900" dirty="0" smtClean="0">
                <a:solidFill>
                  <a:schemeClr val="bg1"/>
                </a:solidFill>
                <a:latin typeface="Calibri" pitchFamily="34" charset="0"/>
                <a:cs typeface="Arial" charset="0"/>
              </a:rPr>
              <a:t>6/1/2012: Mobile  sources used US EPA 2012 Cross State Air</a:t>
            </a:r>
          </a:p>
          <a:p>
            <a:pPr>
              <a:spcBef>
                <a:spcPct val="10000"/>
              </a:spcBef>
              <a:buClr>
                <a:schemeClr val="bg1"/>
              </a:buClr>
              <a:buSzPct val="70000"/>
            </a:pP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                Pollution Rule (CSAPR) MOBILE6 output scaled by EPA AQS monitored trends</a:t>
            </a:r>
          </a:p>
          <a:p>
            <a:pPr>
              <a:spcBef>
                <a:spcPct val="10000"/>
              </a:spcBef>
              <a:buClr>
                <a:schemeClr val="bg1"/>
              </a:buClr>
              <a:buSzPct val="70000"/>
            </a:pP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      - </a:t>
            </a:r>
            <a:r>
              <a:rPr lang="en-US" altLang="zh-CN" sz="1900" dirty="0" smtClean="0">
                <a:solidFill>
                  <a:srgbClr val="FFFF00"/>
                </a:solidFill>
                <a:latin typeface="Calibri" pitchFamily="34" charset="0"/>
                <a:cs typeface="Arial" charset="0"/>
              </a:rPr>
              <a:t>CB05</a:t>
            </a:r>
            <a:r>
              <a:rPr lang="en-US" altLang="zh-CN" sz="1900" dirty="0" smtClean="0">
                <a:solidFill>
                  <a:schemeClr val="bg1"/>
                </a:solidFill>
                <a:latin typeface="Calibri" pitchFamily="34" charset="0"/>
                <a:cs typeface="Arial" charset="0"/>
              </a:rPr>
              <a:t> </a:t>
            </a:r>
            <a:r>
              <a:rPr lang="en-US" altLang="zh-CN" sz="1900" dirty="0">
                <a:solidFill>
                  <a:schemeClr val="bg1"/>
                </a:solidFill>
                <a:latin typeface="Calibri" pitchFamily="34" charset="0"/>
                <a:cs typeface="Arial" charset="0"/>
              </a:rPr>
              <a:t>and developmental  PM</a:t>
            </a:r>
            <a:r>
              <a:rPr lang="en-US" altLang="zh-CN" sz="1900" baseline="-25000" dirty="0">
                <a:solidFill>
                  <a:schemeClr val="bg1"/>
                </a:solidFill>
                <a:latin typeface="Calibri" pitchFamily="34" charset="0"/>
                <a:cs typeface="Arial" charset="0"/>
              </a:rPr>
              <a:t>2.5</a:t>
            </a: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1/29/2015: CB05 </a:t>
            </a:r>
            <a:r>
              <a:rPr lang="en-US" altLang="zh-CN" sz="1900" dirty="0">
                <a:solidFill>
                  <a:schemeClr val="bg1"/>
                </a:solidFill>
                <a:latin typeface="Calibri" pitchFamily="34" charset="0"/>
                <a:cs typeface="Arial" charset="0"/>
              </a:rPr>
              <a:t>and AERO4 were used to </a:t>
            </a:r>
            <a:endParaRPr lang="en-US" altLang="zh-CN" sz="1900" dirty="0" smtClean="0">
              <a:solidFill>
                <a:schemeClr val="bg1"/>
              </a:solidFill>
              <a:latin typeface="Calibri" pitchFamily="34" charset="0"/>
              <a:cs typeface="Arial" charset="0"/>
            </a:endParaRPr>
          </a:p>
          <a:p>
            <a:pPr>
              <a:spcBef>
                <a:spcPct val="10000"/>
              </a:spcBef>
              <a:buClr>
                <a:schemeClr val="bg1"/>
              </a:buClr>
              <a:buSzPct val="70000"/>
            </a:pP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                provide </a:t>
            </a:r>
            <a:r>
              <a:rPr lang="en-US" altLang="zh-CN" sz="1900" dirty="0">
                <a:solidFill>
                  <a:schemeClr val="bg1"/>
                </a:solidFill>
                <a:latin typeface="Calibri" pitchFamily="34" charset="0"/>
                <a:cs typeface="Arial" charset="0"/>
              </a:rPr>
              <a:t>gas and aerosol </a:t>
            </a:r>
            <a:r>
              <a:rPr lang="en-US" altLang="zh-CN" sz="1900" dirty="0" smtClean="0">
                <a:solidFill>
                  <a:schemeClr val="bg1"/>
                </a:solidFill>
                <a:latin typeface="Calibri" pitchFamily="34" charset="0"/>
                <a:cs typeface="Arial" charset="0"/>
              </a:rPr>
              <a:t>compositions; Intermittent </a:t>
            </a:r>
            <a:r>
              <a:rPr lang="en-US" altLang="zh-CN" sz="1900" dirty="0">
                <a:solidFill>
                  <a:schemeClr val="bg1"/>
                </a:solidFill>
                <a:latin typeface="Calibri" pitchFamily="34" charset="0"/>
                <a:cs typeface="Arial" charset="0"/>
              </a:rPr>
              <a:t>sources for wildfire </a:t>
            </a:r>
            <a:r>
              <a:rPr lang="en-US" altLang="zh-CN" sz="1900" dirty="0" smtClean="0">
                <a:solidFill>
                  <a:schemeClr val="bg1"/>
                </a:solidFill>
                <a:latin typeface="Calibri" pitchFamily="34" charset="0"/>
                <a:cs typeface="Arial" charset="0"/>
              </a:rPr>
              <a:t>and</a:t>
            </a:r>
          </a:p>
          <a:p>
            <a:pPr>
              <a:spcBef>
                <a:spcPct val="10000"/>
              </a:spcBef>
              <a:buClr>
                <a:schemeClr val="bg1"/>
              </a:buClr>
              <a:buSzPct val="70000"/>
            </a:pP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                </a:t>
            </a:r>
            <a:r>
              <a:rPr lang="en-US" altLang="zh-CN" sz="1900" dirty="0">
                <a:solidFill>
                  <a:schemeClr val="bg1"/>
                </a:solidFill>
                <a:latin typeface="Calibri" pitchFamily="34" charset="0"/>
                <a:cs typeface="Arial" charset="0"/>
              </a:rPr>
              <a:t>windblown dust were </a:t>
            </a:r>
            <a:r>
              <a:rPr lang="en-US" altLang="zh-CN" sz="1900" dirty="0" smtClean="0">
                <a:solidFill>
                  <a:schemeClr val="bg1"/>
                </a:solidFill>
                <a:latin typeface="Calibri" pitchFamily="34" charset="0"/>
                <a:cs typeface="Arial" charset="0"/>
              </a:rPr>
              <a:t>included; Sea </a:t>
            </a:r>
            <a:r>
              <a:rPr lang="en-US" altLang="zh-CN" sz="1900" dirty="0">
                <a:solidFill>
                  <a:schemeClr val="bg1"/>
                </a:solidFill>
                <a:latin typeface="Calibri" pitchFamily="34" charset="0"/>
                <a:cs typeface="Arial" charset="0"/>
              </a:rPr>
              <a:t>salt </a:t>
            </a:r>
            <a:r>
              <a:rPr lang="en-US" altLang="zh-CN" sz="1900" dirty="0" smtClean="0">
                <a:solidFill>
                  <a:schemeClr val="bg1"/>
                </a:solidFill>
                <a:latin typeface="Calibri" pitchFamily="34" charset="0"/>
                <a:cs typeface="Arial" charset="0"/>
              </a:rPr>
              <a:t>emissions were included</a:t>
            </a:r>
            <a:endParaRPr lang="en-US" altLang="zh-CN" sz="1900" dirty="0">
              <a:solidFill>
                <a:schemeClr val="bg1"/>
              </a:solidFill>
              <a:latin typeface="Calibri" pitchFamily="34" charset="0"/>
              <a:cs typeface="Arial" charset="0"/>
            </a:endParaRPr>
          </a:p>
          <a:p>
            <a:pPr>
              <a:spcBef>
                <a:spcPct val="10000"/>
              </a:spcBef>
              <a:buClr>
                <a:schemeClr val="bg1"/>
              </a:buClr>
              <a:buSzPct val="70000"/>
            </a:pPr>
            <a:r>
              <a:rPr lang="en-US" altLang="zh-CN" sz="1900" dirty="0" smtClean="0">
                <a:solidFill>
                  <a:schemeClr val="bg1"/>
                </a:solidFill>
                <a:latin typeface="Calibri" pitchFamily="34" charset="0"/>
                <a:cs typeface="Arial" charset="0"/>
              </a:rPr>
              <a:t>        - </a:t>
            </a:r>
            <a:r>
              <a:rPr lang="en-US" altLang="zh-CN" sz="1900" dirty="0" smtClean="0">
                <a:solidFill>
                  <a:srgbClr val="FFFF00"/>
                </a:solidFill>
                <a:latin typeface="Calibri" pitchFamily="34" charset="0"/>
                <a:cs typeface="Arial" charset="0"/>
              </a:rPr>
              <a:t>U.S EPA 2011National Emissions Inventory </a:t>
            </a:r>
            <a:r>
              <a:rPr lang="en-US" altLang="zh-CN" sz="1900" dirty="0" smtClean="0">
                <a:solidFill>
                  <a:schemeClr val="bg1"/>
                </a:solidFill>
                <a:latin typeface="Calibri" pitchFamily="34" charset="0"/>
                <a:cs typeface="Arial" charset="0"/>
              </a:rPr>
              <a:t>(NEI) </a:t>
            </a:r>
            <a:r>
              <a:rPr lang="en-US" altLang="zh-CN" sz="1900" dirty="0">
                <a:solidFill>
                  <a:schemeClr val="bg1"/>
                </a:solidFill>
                <a:latin typeface="Calibri" pitchFamily="34" charset="0"/>
                <a:cs typeface="Arial" charset="0"/>
              </a:rPr>
              <a:t>5/1/2015</a:t>
            </a:r>
          </a:p>
          <a:p>
            <a:pPr>
              <a:spcBef>
                <a:spcPct val="10000"/>
              </a:spcBef>
              <a:buClr>
                <a:schemeClr val="bg1"/>
              </a:buClr>
              <a:buSzPct val="70000"/>
            </a:pPr>
            <a:r>
              <a:rPr lang="en-US" altLang="zh-CN" sz="1900" dirty="0" smtClean="0">
                <a:solidFill>
                  <a:schemeClr val="bg1"/>
                </a:solidFill>
                <a:latin typeface="Calibri" pitchFamily="34" charset="0"/>
                <a:cs typeface="Arial" charset="0"/>
              </a:rPr>
              <a:t>        - </a:t>
            </a:r>
            <a:r>
              <a:rPr lang="en-US" altLang="zh-CN" sz="1900" dirty="0" smtClean="0">
                <a:solidFill>
                  <a:srgbClr val="FFFF00"/>
                </a:solidFill>
                <a:latin typeface="Calibri" pitchFamily="34" charset="0"/>
                <a:cs typeface="Arial" charset="0"/>
              </a:rPr>
              <a:t>Operational </a:t>
            </a:r>
            <a:r>
              <a:rPr lang="en-US" altLang="zh-CN" sz="1900" dirty="0">
                <a:solidFill>
                  <a:srgbClr val="FFFF00"/>
                </a:solidFill>
                <a:latin typeface="Calibri" pitchFamily="34" charset="0"/>
                <a:cs typeface="Arial" charset="0"/>
              </a:rPr>
              <a:t>PM</a:t>
            </a:r>
            <a:r>
              <a:rPr lang="en-US" altLang="zh-CN" sz="1900" baseline="-25000" dirty="0">
                <a:solidFill>
                  <a:srgbClr val="FFFF00"/>
                </a:solidFill>
                <a:latin typeface="Calibri" pitchFamily="34" charset="0"/>
                <a:cs typeface="Arial" charset="0"/>
              </a:rPr>
              <a:t>2.5</a:t>
            </a: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2/9/2016:</a:t>
            </a: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Model layers increased by </a:t>
            </a:r>
            <a:r>
              <a:rPr lang="en-US" altLang="zh-CN" sz="1900" dirty="0">
                <a:solidFill>
                  <a:schemeClr val="bg1"/>
                </a:solidFill>
                <a:latin typeface="Calibri" pitchFamily="34" charset="0"/>
                <a:cs typeface="Arial" charset="0"/>
              </a:rPr>
              <a:t>60% mostly in the </a:t>
            </a:r>
            <a:r>
              <a:rPr lang="en-US" altLang="zh-CN" sz="1900" dirty="0" smtClean="0">
                <a:solidFill>
                  <a:schemeClr val="bg1"/>
                </a:solidFill>
                <a:latin typeface="Calibri" pitchFamily="34" charset="0"/>
                <a:cs typeface="Arial" charset="0"/>
              </a:rPr>
              <a:t>upper</a:t>
            </a:r>
          </a:p>
          <a:p>
            <a:pPr>
              <a:spcBef>
                <a:spcPct val="10000"/>
              </a:spcBef>
              <a:buClr>
                <a:schemeClr val="bg1"/>
              </a:buClr>
              <a:buSzPct val="70000"/>
            </a:pP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                levels;  Linkage w/ </a:t>
            </a:r>
            <a:r>
              <a:rPr lang="en-US" altLang="zh-CN" sz="1900" dirty="0">
                <a:solidFill>
                  <a:schemeClr val="bg1"/>
                </a:solidFill>
                <a:latin typeface="Calibri" pitchFamily="34" charset="0"/>
                <a:cs typeface="Arial" charset="0"/>
              </a:rPr>
              <a:t>NCEP’s operational aerosol model via dynamic </a:t>
            </a:r>
            <a:r>
              <a:rPr lang="en-US" altLang="zh-CN" sz="1900" dirty="0" smtClean="0">
                <a:solidFill>
                  <a:schemeClr val="bg1"/>
                </a:solidFill>
                <a:latin typeface="Calibri" pitchFamily="34" charset="0"/>
                <a:cs typeface="Arial" charset="0"/>
              </a:rPr>
              <a:t>boundary</a:t>
            </a:r>
          </a:p>
          <a:p>
            <a:pPr>
              <a:spcBef>
                <a:spcPct val="10000"/>
              </a:spcBef>
              <a:buClr>
                <a:schemeClr val="bg1"/>
              </a:buClr>
              <a:buSzPct val="70000"/>
            </a:pPr>
            <a:r>
              <a:rPr lang="en-US" altLang="zh-CN" sz="1900" dirty="0">
                <a:solidFill>
                  <a:schemeClr val="bg1"/>
                </a:solidFill>
                <a:latin typeface="Calibri" pitchFamily="34" charset="0"/>
                <a:cs typeface="Arial" charset="0"/>
              </a:rPr>
              <a:t> </a:t>
            </a:r>
            <a:r>
              <a:rPr lang="en-US" altLang="zh-CN" sz="1900" dirty="0" smtClean="0">
                <a:solidFill>
                  <a:schemeClr val="bg1"/>
                </a:solidFill>
                <a:latin typeface="Calibri" pitchFamily="34" charset="0"/>
                <a:cs typeface="Arial" charset="0"/>
              </a:rPr>
              <a:t>                conditions</a:t>
            </a:r>
            <a:endParaRPr lang="en-US" altLang="zh-CN" sz="1900" dirty="0">
              <a:solidFill>
                <a:schemeClr val="bg1"/>
              </a:solidFill>
              <a:latin typeface="Calibri" pitchFamily="34" charset="0"/>
              <a:cs typeface="Arial" charset="0"/>
            </a:endParaRPr>
          </a:p>
        </p:txBody>
      </p:sp>
      <p:sp>
        <p:nvSpPr>
          <p:cNvPr id="6" name="TextBox 5"/>
          <p:cNvSpPr txBox="1"/>
          <p:nvPr/>
        </p:nvSpPr>
        <p:spPr>
          <a:xfrm>
            <a:off x="7543800" y="305605"/>
            <a:ext cx="1000595" cy="584775"/>
          </a:xfrm>
          <a:prstGeom prst="rect">
            <a:avLst/>
          </a:prstGeom>
          <a:solidFill>
            <a:schemeClr val="bg1"/>
          </a:solidFill>
        </p:spPr>
        <p:txBody>
          <a:bodyPr wrap="none" rtlCol="0">
            <a:spAutoFit/>
          </a:bodyPr>
          <a:lstStyle/>
          <a:p>
            <a:r>
              <a:rPr lang="en-US" sz="3200" b="1" dirty="0" smtClean="0">
                <a:solidFill>
                  <a:srgbClr val="0070C0"/>
                </a:solidFill>
              </a:rPr>
              <a:t>TRL9</a:t>
            </a:r>
          </a:p>
        </p:txBody>
      </p:sp>
      <p:sp>
        <p:nvSpPr>
          <p:cNvPr id="7" name="Rectangle 6"/>
          <p:cNvSpPr/>
          <p:nvPr/>
        </p:nvSpPr>
        <p:spPr>
          <a:xfrm>
            <a:off x="-371005" y="213274"/>
            <a:ext cx="9144000" cy="769441"/>
          </a:xfrm>
          <a:prstGeom prst="rect">
            <a:avLst/>
          </a:prstGeom>
        </p:spPr>
        <p:txBody>
          <a:bodyPr wrap="square">
            <a:spAutoFit/>
          </a:bodyPr>
          <a:lstStyle/>
          <a:p>
            <a:pPr algn="ctr"/>
            <a:r>
              <a:rPr lang="en-US" altLang="zh-CN" sz="4400" dirty="0" smtClean="0">
                <a:solidFill>
                  <a:schemeClr val="bg1"/>
                </a:solidFill>
                <a:latin typeface="+mj-lt"/>
              </a:rPr>
              <a:t>Relevance: NAQFC upgrades</a:t>
            </a:r>
            <a:endParaRPr lang="en-US" altLang="zh-CN" sz="4400" dirty="0">
              <a:solidFill>
                <a:schemeClr val="bg1"/>
              </a:solidFill>
              <a:latin typeface="+mj-lt"/>
            </a:endParaRPr>
          </a:p>
        </p:txBody>
      </p:sp>
    </p:spTree>
    <p:extLst>
      <p:ext uri="{BB962C8B-B14F-4D97-AF65-F5344CB8AC3E}">
        <p14:creationId xmlns:p14="http://schemas.microsoft.com/office/powerpoint/2010/main" val="4079092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9</a:t>
            </a:fld>
            <a:endParaRPr lang="en-US" dirty="0"/>
          </a:p>
        </p:txBody>
      </p:sp>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14" b="9959"/>
          <a:stretch/>
        </p:blipFill>
        <p:spPr bwMode="auto">
          <a:xfrm>
            <a:off x="1059839" y="707819"/>
            <a:ext cx="7325653" cy="33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152400" y="168364"/>
            <a:ext cx="8991600" cy="6003836"/>
            <a:chOff x="-203743" y="377891"/>
            <a:chExt cx="8991600" cy="6003836"/>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37" y="895327"/>
              <a:ext cx="4454463" cy="5393928"/>
            </a:xfrm>
            <a:prstGeom prst="rect">
              <a:avLst/>
            </a:prstGeom>
          </p:spPr>
        </p:pic>
        <p:sp>
          <p:nvSpPr>
            <p:cNvPr id="16" name="Rectangle 21"/>
            <p:cNvSpPr>
              <a:spLocks noChangeArrowheads="1"/>
            </p:cNvSpPr>
            <p:nvPr/>
          </p:nvSpPr>
          <p:spPr bwMode="auto">
            <a:xfrm>
              <a:off x="2438400" y="9906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zh-CN" sz="1800" b="1" dirty="0">
                  <a:solidFill>
                    <a:srgbClr val="000000"/>
                  </a:solidFill>
                  <a:cs typeface="+mn-cs"/>
                </a:rPr>
                <a:t>Atlanta</a:t>
              </a:r>
              <a:endParaRPr lang="zh-CN" altLang="en-US" sz="1800" dirty="0">
                <a:solidFill>
                  <a:srgbClr val="000000"/>
                </a:solidFill>
                <a:cs typeface="+mn-cs"/>
              </a:endParaRPr>
            </a:p>
          </p:txBody>
        </p:sp>
        <p:sp>
          <p:nvSpPr>
            <p:cNvPr id="17" name="Rectangle 23"/>
            <p:cNvSpPr>
              <a:spLocks noChangeArrowheads="1"/>
            </p:cNvSpPr>
            <p:nvPr/>
          </p:nvSpPr>
          <p:spPr bwMode="auto">
            <a:xfrm>
              <a:off x="2362200" y="3668514"/>
              <a:ext cx="154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zh-CN" sz="1800" b="1" dirty="0">
                  <a:solidFill>
                    <a:srgbClr val="000000"/>
                  </a:solidFill>
                  <a:cs typeface="+mn-cs"/>
                </a:rPr>
                <a:t>Philadelphia</a:t>
              </a:r>
              <a:endParaRPr lang="zh-CN" altLang="en-US" sz="1800" dirty="0">
                <a:solidFill>
                  <a:srgbClr val="000000"/>
                </a:solidFill>
                <a:cs typeface="+mn-cs"/>
              </a:endParaRPr>
            </a:p>
          </p:txBody>
        </p:sp>
        <p:sp>
          <p:nvSpPr>
            <p:cNvPr id="18" name="TextBox 17"/>
            <p:cNvSpPr txBox="1"/>
            <p:nvPr/>
          </p:nvSpPr>
          <p:spPr>
            <a:xfrm>
              <a:off x="-203743" y="377891"/>
              <a:ext cx="461665" cy="3108236"/>
            </a:xfrm>
            <a:prstGeom prst="rect">
              <a:avLst/>
            </a:prstGeom>
            <a:noFill/>
          </p:spPr>
          <p:txBody>
            <a:bodyPr vert="vert270" wrap="square" rtlCol="0">
              <a:spAutoFit/>
            </a:bodyPr>
            <a:lstStyle/>
            <a:p>
              <a:pPr fontAlgn="auto">
                <a:spcBef>
                  <a:spcPts val="0"/>
                </a:spcBef>
                <a:spcAft>
                  <a:spcPts val="0"/>
                </a:spcAft>
              </a:pPr>
              <a:r>
                <a:rPr lang="en-US" dirty="0">
                  <a:solidFill>
                    <a:schemeClr val="bg1"/>
                  </a:solidFill>
                  <a:latin typeface="Times New Roman" panose="02020603050405020304" pitchFamily="18" charset="0"/>
                  <a:cs typeface="Times New Roman" panose="02020603050405020304" pitchFamily="18" charset="0"/>
                </a:rPr>
                <a:t>Comparison to 2005 values</a:t>
              </a:r>
            </a:p>
          </p:txBody>
        </p:sp>
        <p:sp>
          <p:nvSpPr>
            <p:cNvPr id="19" name="TextBox 18"/>
            <p:cNvSpPr txBox="1"/>
            <p:nvPr/>
          </p:nvSpPr>
          <p:spPr>
            <a:xfrm>
              <a:off x="1441729" y="2342943"/>
              <a:ext cx="2110878" cy="769441"/>
            </a:xfrm>
            <a:prstGeom prst="rect">
              <a:avLst/>
            </a:prstGeom>
            <a:solidFill>
              <a:srgbClr val="FFFFFF"/>
            </a:solidFill>
          </p:spPr>
          <p:txBody>
            <a:bodyPr wrap="square" rtlCol="0">
              <a:spAutoFit/>
            </a:bodyPr>
            <a:lstStyle/>
            <a:p>
              <a:pPr fontAlgn="auto">
                <a:spcBef>
                  <a:spcPts val="0"/>
                </a:spcBef>
                <a:spcAft>
                  <a:spcPts val="0"/>
                </a:spcAft>
              </a:pPr>
              <a:r>
                <a:rPr lang="en-US" sz="900" b="1" dirty="0">
                  <a:solidFill>
                    <a:srgbClr val="000000"/>
                  </a:solidFill>
                  <a:latin typeface="Arial Black" panose="020B0A04020102020204" pitchFamily="34" charset="0"/>
                  <a:cs typeface="Times New Roman" panose="02020603050405020304" pitchFamily="18" charset="0"/>
                </a:rPr>
                <a:t>OMI NO</a:t>
              </a:r>
              <a:r>
                <a:rPr lang="en-US" sz="900" b="1" baseline="-25000" dirty="0">
                  <a:solidFill>
                    <a:srgbClr val="000000"/>
                  </a:solidFill>
                  <a:latin typeface="Arial Black" panose="020B0A04020102020204" pitchFamily="34" charset="0"/>
                  <a:cs typeface="Times New Roman" panose="02020603050405020304" pitchFamily="18" charset="0"/>
                </a:rPr>
                <a:t>2</a:t>
              </a:r>
            </a:p>
            <a:p>
              <a:pPr fontAlgn="auto">
                <a:spcBef>
                  <a:spcPts val="0"/>
                </a:spcBef>
                <a:spcAft>
                  <a:spcPts val="0"/>
                </a:spcAft>
              </a:pPr>
              <a:endParaRPr lang="en-US" sz="800" b="1" dirty="0">
                <a:noFill/>
                <a:latin typeface="Arial Black" panose="020B0A04020102020204" pitchFamily="34" charset="0"/>
                <a:cs typeface="Times New Roman" panose="02020603050405020304" pitchFamily="18" charset="0"/>
              </a:endParaRPr>
            </a:p>
            <a:p>
              <a:pPr fontAlgn="auto">
                <a:spcBef>
                  <a:spcPts val="0"/>
                </a:spcBef>
                <a:spcAft>
                  <a:spcPts val="0"/>
                </a:spcAft>
              </a:pPr>
              <a:r>
                <a:rPr lang="en-US" sz="900" b="1" dirty="0">
                  <a:solidFill>
                    <a:srgbClr val="000000"/>
                  </a:solidFill>
                  <a:latin typeface="Arial Black" panose="020B0A04020102020204" pitchFamily="34" charset="0"/>
                  <a:cs typeface="Times New Roman" panose="02020603050405020304" pitchFamily="18" charset="0"/>
                </a:rPr>
                <a:t>ASQ NO</a:t>
              </a:r>
              <a:r>
                <a:rPr lang="en-US" sz="900" b="1" baseline="-25000" dirty="0">
                  <a:solidFill>
                    <a:srgbClr val="000000"/>
                  </a:solidFill>
                  <a:latin typeface="Arial Black" panose="020B0A04020102020204" pitchFamily="34" charset="0"/>
                  <a:cs typeface="Times New Roman" panose="02020603050405020304" pitchFamily="18" charset="0"/>
                </a:rPr>
                <a:t>X</a:t>
              </a:r>
            </a:p>
            <a:p>
              <a:pPr fontAlgn="auto">
                <a:spcBef>
                  <a:spcPts val="0"/>
                </a:spcBef>
                <a:spcAft>
                  <a:spcPts val="0"/>
                </a:spcAft>
              </a:pPr>
              <a:endParaRPr lang="en-US" sz="900" b="1" dirty="0">
                <a:solidFill>
                  <a:srgbClr val="000000"/>
                </a:solidFill>
                <a:latin typeface="Arial Black" panose="020B0A04020102020204" pitchFamily="34" charset="0"/>
                <a:cs typeface="Times New Roman" panose="02020603050405020304" pitchFamily="18" charset="0"/>
              </a:endParaRPr>
            </a:p>
            <a:p>
              <a:pPr fontAlgn="auto">
                <a:spcBef>
                  <a:spcPts val="0"/>
                </a:spcBef>
                <a:spcAft>
                  <a:spcPts val="0"/>
                </a:spcAft>
              </a:pPr>
              <a:r>
                <a:rPr lang="en-US" sz="900" b="1" dirty="0">
                  <a:solidFill>
                    <a:srgbClr val="000000"/>
                  </a:solidFill>
                  <a:latin typeface="Arial Black" panose="020B0A04020102020204" pitchFamily="34" charset="0"/>
                  <a:cs typeface="Times New Roman" panose="02020603050405020304" pitchFamily="18" charset="0"/>
                </a:rPr>
                <a:t>NAQFC NO</a:t>
              </a:r>
              <a:r>
                <a:rPr lang="en-US" sz="900" b="1" baseline="-25000" dirty="0">
                  <a:solidFill>
                    <a:srgbClr val="000000"/>
                  </a:solidFill>
                  <a:latin typeface="Arial Black" panose="020B0A04020102020204" pitchFamily="34" charset="0"/>
                  <a:cs typeface="Times New Roman" panose="02020603050405020304" pitchFamily="18" charset="0"/>
                </a:rPr>
                <a:t>X</a:t>
              </a:r>
              <a:r>
                <a:rPr lang="en-US" sz="900" b="1" dirty="0">
                  <a:solidFill>
                    <a:srgbClr val="000000"/>
                  </a:solidFill>
                  <a:latin typeface="Arial Black" panose="020B0A04020102020204" pitchFamily="34" charset="0"/>
                  <a:cs typeface="Times New Roman" panose="02020603050405020304" pitchFamily="18" charset="0"/>
                </a:rPr>
                <a:t> Emissions</a:t>
              </a:r>
            </a:p>
          </p:txBody>
        </p:sp>
        <p:sp>
          <p:nvSpPr>
            <p:cNvPr id="20" name="TextBox 19"/>
            <p:cNvSpPr txBox="1"/>
            <p:nvPr/>
          </p:nvSpPr>
          <p:spPr>
            <a:xfrm>
              <a:off x="751547" y="4957791"/>
              <a:ext cx="3820453" cy="738664"/>
            </a:xfrm>
            <a:prstGeom prst="rect">
              <a:avLst/>
            </a:prstGeom>
            <a:solidFill>
              <a:srgbClr val="FFFFFF"/>
            </a:solidFill>
          </p:spPr>
          <p:txBody>
            <a:bodyPr wrap="square" rtlCol="0">
              <a:spAutoFit/>
            </a:bodyPr>
            <a:lstStyle/>
            <a:p>
              <a:pPr fontAlgn="auto">
                <a:spcBef>
                  <a:spcPts val="0"/>
                </a:spcBef>
                <a:spcAft>
                  <a:spcPts val="0"/>
                </a:spcAft>
              </a:pPr>
              <a:r>
                <a:rPr lang="en-US" sz="1400" b="1" dirty="0">
                  <a:solidFill>
                    <a:srgbClr val="000000"/>
                  </a:solidFill>
                  <a:latin typeface="Arial"/>
                  <a:cs typeface="+mn-cs"/>
                </a:rPr>
                <a:t>OMI = Ozone monitoring Instrument on </a:t>
              </a:r>
              <a:r>
                <a:rPr lang="en-US" sz="1400" b="1" dirty="0" smtClean="0">
                  <a:solidFill>
                    <a:srgbClr val="000000"/>
                  </a:solidFill>
                  <a:latin typeface="Arial"/>
                  <a:cs typeface="+mn-cs"/>
                </a:rPr>
                <a:t>    </a:t>
              </a:r>
            </a:p>
            <a:p>
              <a:pPr fontAlgn="auto">
                <a:spcBef>
                  <a:spcPts val="0"/>
                </a:spcBef>
                <a:spcAft>
                  <a:spcPts val="0"/>
                </a:spcAft>
              </a:pPr>
              <a:r>
                <a:rPr lang="en-US" sz="1400" b="1" dirty="0">
                  <a:solidFill>
                    <a:srgbClr val="000000"/>
                  </a:solidFill>
                  <a:latin typeface="Arial"/>
                </a:rPr>
                <a:t> </a:t>
              </a:r>
              <a:r>
                <a:rPr lang="en-US" sz="1400" b="1" dirty="0" smtClean="0">
                  <a:solidFill>
                    <a:srgbClr val="000000"/>
                  </a:solidFill>
                  <a:latin typeface="Arial"/>
                </a:rPr>
                <a:t>          </a:t>
              </a:r>
              <a:r>
                <a:rPr lang="en-US" sz="1400" b="1" dirty="0" smtClean="0">
                  <a:solidFill>
                    <a:srgbClr val="000000"/>
                  </a:solidFill>
                  <a:latin typeface="Arial"/>
                  <a:cs typeface="+mn-cs"/>
                </a:rPr>
                <a:t>NASA’s </a:t>
              </a:r>
              <a:r>
                <a:rPr lang="en-US" sz="1400" b="1" dirty="0">
                  <a:solidFill>
                    <a:srgbClr val="000000"/>
                  </a:solidFill>
                  <a:latin typeface="Arial"/>
                  <a:cs typeface="+mn-cs"/>
                </a:rPr>
                <a:t>Aura Satellite</a:t>
              </a:r>
            </a:p>
            <a:p>
              <a:pPr fontAlgn="auto">
                <a:spcBef>
                  <a:spcPts val="0"/>
                </a:spcBef>
                <a:spcAft>
                  <a:spcPts val="0"/>
                </a:spcAft>
              </a:pPr>
              <a:r>
                <a:rPr lang="en-US" sz="1400" b="1" dirty="0">
                  <a:solidFill>
                    <a:srgbClr val="000000"/>
                  </a:solidFill>
                  <a:latin typeface="Arial"/>
                  <a:cs typeface="+mn-cs"/>
                </a:rPr>
                <a:t>AQS = Air Quality System</a:t>
              </a:r>
            </a:p>
          </p:txBody>
        </p:sp>
        <p:sp>
          <p:nvSpPr>
            <p:cNvPr id="21" name="Content Placeholder 2"/>
            <p:cNvSpPr txBox="1">
              <a:spLocks/>
            </p:cNvSpPr>
            <p:nvPr/>
          </p:nvSpPr>
          <p:spPr bwMode="auto">
            <a:xfrm>
              <a:off x="4825457" y="4361163"/>
              <a:ext cx="3962400" cy="1334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85000"/>
                </a:lnSpc>
                <a:spcBef>
                  <a:spcPct val="0"/>
                </a:spcBef>
                <a:spcAft>
                  <a:spcPct val="40000"/>
                </a:spcAft>
                <a:defRPr sz="2800" b="1" i="1">
                  <a:solidFill>
                    <a:schemeClr val="tx1"/>
                  </a:solidFill>
                  <a:effectLst>
                    <a:outerShdw blurRad="38100" dist="38100" dir="2700000" algn="tl">
                      <a:srgbClr val="C0C0C0"/>
                    </a:outerShdw>
                  </a:effectLst>
                  <a:latin typeface="+mn-lt"/>
                  <a:ea typeface="+mn-ea"/>
                  <a:cs typeface="+mn-cs"/>
                </a:defRPr>
              </a:lvl1pPr>
              <a:lvl2pPr marL="339725" indent="-225425" algn="l" rtl="0" eaLnBrk="0" fontAlgn="base" hangingPunct="0">
                <a:lnSpc>
                  <a:spcPct val="85000"/>
                </a:lnSpc>
                <a:spcBef>
                  <a:spcPct val="0"/>
                </a:spcBef>
                <a:spcAft>
                  <a:spcPct val="40000"/>
                </a:spcAft>
                <a:buChar char="•"/>
                <a:defRPr sz="2400" b="1">
                  <a:solidFill>
                    <a:schemeClr val="tx1"/>
                  </a:solidFill>
                  <a:effectLst>
                    <a:outerShdw blurRad="38100" dist="38100" dir="2700000" algn="tl">
                      <a:srgbClr val="C0C0C0"/>
                    </a:outerShdw>
                  </a:effectLst>
                  <a:latin typeface="+mn-lt"/>
                </a:defRPr>
              </a:lvl2pPr>
              <a:lvl3pPr marL="692150" indent="-238125" algn="l" rtl="0" eaLnBrk="0" fontAlgn="base" hangingPunct="0">
                <a:lnSpc>
                  <a:spcPct val="85000"/>
                </a:lnSpc>
                <a:spcBef>
                  <a:spcPct val="0"/>
                </a:spcBef>
                <a:spcAft>
                  <a:spcPct val="40000"/>
                </a:spcAft>
                <a:buChar char="–"/>
                <a:defRPr sz="2000" i="1">
                  <a:solidFill>
                    <a:schemeClr val="tx1"/>
                  </a:solidFill>
                  <a:effectLst>
                    <a:outerShdw blurRad="38100" dist="38100" dir="2700000" algn="tl">
                      <a:srgbClr val="C0C0C0"/>
                    </a:outerShdw>
                  </a:effectLst>
                  <a:latin typeface="+mn-lt"/>
                </a:defRPr>
              </a:lvl3pPr>
              <a:lvl4pPr marL="1030288" indent="-223838" algn="l" rtl="0" eaLnBrk="0" fontAlgn="base" hangingPunct="0">
                <a:lnSpc>
                  <a:spcPct val="85000"/>
                </a:lnSpc>
                <a:spcBef>
                  <a:spcPct val="0"/>
                </a:spcBef>
                <a:spcAft>
                  <a:spcPct val="40000"/>
                </a:spcAft>
                <a:buChar char="•"/>
                <a:defRPr b="1">
                  <a:solidFill>
                    <a:schemeClr val="tx1"/>
                  </a:solidFill>
                  <a:effectLst>
                    <a:outerShdw blurRad="38100" dist="38100" dir="2700000" algn="tl">
                      <a:srgbClr val="C0C0C0"/>
                    </a:outerShdw>
                  </a:effectLst>
                  <a:latin typeface="+mn-lt"/>
                </a:defRPr>
              </a:lvl4pPr>
              <a:lvl5pPr marL="1370013" indent="-222250" algn="l" rtl="0" eaLnBrk="0" fontAlgn="base" hangingPunct="0">
                <a:lnSpc>
                  <a:spcPct val="85000"/>
                </a:lnSpc>
                <a:spcBef>
                  <a:spcPct val="0"/>
                </a:spcBef>
                <a:spcAft>
                  <a:spcPct val="40000"/>
                </a:spcAft>
                <a:buChar char="»"/>
                <a:defRPr i="1">
                  <a:solidFill>
                    <a:schemeClr val="tx1"/>
                  </a:solidFill>
                  <a:effectLst>
                    <a:outerShdw blurRad="38100" dist="38100" dir="2700000" algn="tl">
                      <a:srgbClr val="C0C0C0"/>
                    </a:outerShdw>
                  </a:effectLst>
                  <a:latin typeface="+mn-lt"/>
                </a:defRPr>
              </a:lvl5pPr>
              <a:lvl6pPr marL="1827213" indent="-222250" algn="l" rtl="0" fontAlgn="base">
                <a:lnSpc>
                  <a:spcPct val="85000"/>
                </a:lnSpc>
                <a:spcBef>
                  <a:spcPct val="0"/>
                </a:spcBef>
                <a:spcAft>
                  <a:spcPct val="40000"/>
                </a:spcAft>
                <a:buChar char="»"/>
                <a:defRPr i="1">
                  <a:solidFill>
                    <a:schemeClr val="tx1"/>
                  </a:solidFill>
                  <a:effectLst>
                    <a:outerShdw blurRad="38100" dist="38100" dir="2700000" algn="tl">
                      <a:srgbClr val="C0C0C0"/>
                    </a:outerShdw>
                  </a:effectLst>
                  <a:latin typeface="+mn-lt"/>
                </a:defRPr>
              </a:lvl6pPr>
              <a:lvl7pPr marL="2284413" indent="-222250" algn="l" rtl="0" fontAlgn="base">
                <a:lnSpc>
                  <a:spcPct val="85000"/>
                </a:lnSpc>
                <a:spcBef>
                  <a:spcPct val="0"/>
                </a:spcBef>
                <a:spcAft>
                  <a:spcPct val="40000"/>
                </a:spcAft>
                <a:buChar char="»"/>
                <a:defRPr i="1">
                  <a:solidFill>
                    <a:schemeClr val="tx1"/>
                  </a:solidFill>
                  <a:effectLst>
                    <a:outerShdw blurRad="38100" dist="38100" dir="2700000" algn="tl">
                      <a:srgbClr val="C0C0C0"/>
                    </a:outerShdw>
                  </a:effectLst>
                  <a:latin typeface="+mn-lt"/>
                </a:defRPr>
              </a:lvl7pPr>
              <a:lvl8pPr marL="2741613" indent="-222250" algn="l" rtl="0" fontAlgn="base">
                <a:lnSpc>
                  <a:spcPct val="85000"/>
                </a:lnSpc>
                <a:spcBef>
                  <a:spcPct val="0"/>
                </a:spcBef>
                <a:spcAft>
                  <a:spcPct val="40000"/>
                </a:spcAft>
                <a:buChar char="»"/>
                <a:defRPr i="1">
                  <a:solidFill>
                    <a:schemeClr val="tx1"/>
                  </a:solidFill>
                  <a:effectLst>
                    <a:outerShdw blurRad="38100" dist="38100" dir="2700000" algn="tl">
                      <a:srgbClr val="C0C0C0"/>
                    </a:outerShdw>
                  </a:effectLst>
                  <a:latin typeface="+mn-lt"/>
                </a:defRPr>
              </a:lvl8pPr>
              <a:lvl9pPr marL="3198813" indent="-222250" algn="l" rtl="0" fontAlgn="base">
                <a:lnSpc>
                  <a:spcPct val="85000"/>
                </a:lnSpc>
                <a:spcBef>
                  <a:spcPct val="0"/>
                </a:spcBef>
                <a:spcAft>
                  <a:spcPct val="40000"/>
                </a:spcAft>
                <a:buChar char="»"/>
                <a:defRPr i="1">
                  <a:solidFill>
                    <a:schemeClr val="tx1"/>
                  </a:solidFill>
                  <a:effectLst>
                    <a:outerShdw blurRad="38100" dist="38100" dir="2700000" algn="tl">
                      <a:srgbClr val="C0C0C0"/>
                    </a:outerShdw>
                  </a:effectLst>
                  <a:latin typeface="+mn-lt"/>
                </a:defRPr>
              </a:lvl9pPr>
            </a:lstStyle>
            <a:p>
              <a:pPr marL="252000" indent="-252000">
                <a:buFont typeface="Arial" panose="020B0604020202020204" pitchFamily="34" charset="0"/>
                <a:buChar char="•"/>
              </a:pPr>
              <a:r>
                <a:rPr lang="en-US" sz="1800" b="0" i="0" kern="0" dirty="0" smtClean="0">
                  <a:solidFill>
                    <a:schemeClr val="bg1"/>
                  </a:solidFill>
                  <a:effectLst/>
                </a:rPr>
                <a:t>Relying on </a:t>
              </a:r>
              <a:r>
                <a:rPr lang="en-US" sz="1800" b="0" i="0" kern="0" dirty="0" smtClean="0">
                  <a:solidFill>
                    <a:schemeClr val="bg1"/>
                  </a:solidFill>
                  <a:effectLst/>
                </a:rPr>
                <a:t>projections </a:t>
              </a:r>
              <a:r>
                <a:rPr lang="en-US" sz="1800" b="0" i="0" kern="0" dirty="0" smtClean="0">
                  <a:solidFill>
                    <a:schemeClr val="bg1"/>
                  </a:solidFill>
                  <a:effectLst/>
                </a:rPr>
                <a:t>rather than inventories for mobile sources</a:t>
              </a:r>
            </a:p>
            <a:p>
              <a:pPr marL="252000" indent="-252000">
                <a:buFont typeface="Arial" panose="020B0604020202020204" pitchFamily="34" charset="0"/>
                <a:buChar char="•"/>
              </a:pPr>
              <a:r>
                <a:rPr lang="en-US" sz="1800" b="0" i="0" kern="0" dirty="0" smtClean="0">
                  <a:solidFill>
                    <a:schemeClr val="bg1"/>
                  </a:solidFill>
                  <a:effectLst/>
                </a:rPr>
                <a:t>Comparison of projected </a:t>
              </a:r>
              <a:r>
                <a:rPr lang="en-US" sz="1800" b="0" i="0" kern="0" dirty="0" smtClean="0">
                  <a:solidFill>
                    <a:schemeClr val="bg1"/>
                  </a:solidFill>
                  <a:effectLst/>
                </a:rPr>
                <a:t>emissions </a:t>
              </a:r>
              <a:r>
                <a:rPr lang="en-US" sz="1800" b="0" i="0" kern="0" dirty="0" smtClean="0">
                  <a:solidFill>
                    <a:schemeClr val="bg1"/>
                  </a:solidFill>
                  <a:effectLst/>
                </a:rPr>
                <a:t>with surface and satellite observations</a:t>
              </a:r>
            </a:p>
            <a:p>
              <a:pPr marL="0" indent="0"/>
              <a:endParaRPr lang="en-US" sz="1600" b="0" kern="0" dirty="0">
                <a:solidFill>
                  <a:schemeClr val="bg1"/>
                </a:solidFill>
                <a:effectLst/>
              </a:endParaRPr>
            </a:p>
          </p:txBody>
        </p:sp>
        <p:sp>
          <p:nvSpPr>
            <p:cNvPr id="22" name="TextBox 21"/>
            <p:cNvSpPr txBox="1"/>
            <p:nvPr/>
          </p:nvSpPr>
          <p:spPr>
            <a:xfrm>
              <a:off x="-203743" y="3596533"/>
              <a:ext cx="461665" cy="2785194"/>
            </a:xfrm>
            <a:prstGeom prst="rect">
              <a:avLst/>
            </a:prstGeom>
            <a:noFill/>
          </p:spPr>
          <p:txBody>
            <a:bodyPr vert="vert270" wrap="square" rtlCol="0">
              <a:spAutoFit/>
            </a:bodyPr>
            <a:lstStyle/>
            <a:p>
              <a:pPr fontAlgn="auto">
                <a:spcBef>
                  <a:spcPts val="0"/>
                </a:spcBef>
                <a:spcAft>
                  <a:spcPts val="0"/>
                </a:spcAft>
              </a:pPr>
              <a:r>
                <a:rPr lang="en-US" dirty="0">
                  <a:solidFill>
                    <a:schemeClr val="bg1"/>
                  </a:solidFill>
                  <a:latin typeface="Times New Roman" panose="02020603050405020304" pitchFamily="18" charset="0"/>
                  <a:cs typeface="Times New Roman" panose="02020603050405020304" pitchFamily="18" charset="0"/>
                </a:rPr>
                <a:t>Comparison to 2005 values</a:t>
              </a:r>
            </a:p>
          </p:txBody>
        </p:sp>
      </p:grpSp>
      <p:sp>
        <p:nvSpPr>
          <p:cNvPr id="23" name="Title 1"/>
          <p:cNvSpPr txBox="1">
            <a:spLocks/>
          </p:cNvSpPr>
          <p:nvPr/>
        </p:nvSpPr>
        <p:spPr>
          <a:xfrm>
            <a:off x="0" y="0"/>
            <a:ext cx="9144000" cy="8382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altLang="zh-CN" dirty="0" smtClean="0"/>
              <a:t>NOx Emissions</a:t>
            </a:r>
          </a:p>
        </p:txBody>
      </p:sp>
      <p:sp>
        <p:nvSpPr>
          <p:cNvPr id="24" name="TextBox 23"/>
          <p:cNvSpPr txBox="1"/>
          <p:nvPr/>
        </p:nvSpPr>
        <p:spPr>
          <a:xfrm>
            <a:off x="5474563" y="5678269"/>
            <a:ext cx="3272434" cy="646331"/>
          </a:xfrm>
          <a:prstGeom prst="rect">
            <a:avLst/>
          </a:prstGeom>
          <a:noFill/>
        </p:spPr>
        <p:txBody>
          <a:bodyPr wrap="none" rtlCol="0">
            <a:spAutoFit/>
          </a:bodyPr>
          <a:lstStyle/>
          <a:p>
            <a:r>
              <a:rPr lang="en-US" dirty="0" smtClean="0">
                <a:solidFill>
                  <a:schemeClr val="bg1"/>
                </a:solidFill>
              </a:rPr>
              <a:t>Talk </a:t>
            </a:r>
            <a:r>
              <a:rPr lang="en-US" dirty="0" smtClean="0">
                <a:solidFill>
                  <a:schemeClr val="bg1"/>
                </a:solidFill>
              </a:rPr>
              <a:t>this morning by </a:t>
            </a:r>
            <a:r>
              <a:rPr lang="en-US" dirty="0" smtClean="0">
                <a:solidFill>
                  <a:schemeClr val="bg1"/>
                </a:solidFill>
              </a:rPr>
              <a:t>Daniel Tong:</a:t>
            </a:r>
          </a:p>
          <a:p>
            <a:r>
              <a:rPr lang="en-US" dirty="0" smtClean="0">
                <a:solidFill>
                  <a:schemeClr val="bg1"/>
                </a:solidFill>
              </a:rPr>
              <a:t>“</a:t>
            </a:r>
            <a:r>
              <a:rPr lang="en-US" dirty="0" smtClean="0">
                <a:solidFill>
                  <a:schemeClr val="bg1"/>
                </a:solidFill>
              </a:rPr>
              <a:t>Emissions </a:t>
            </a:r>
            <a:r>
              <a:rPr lang="en-US" dirty="0" smtClean="0">
                <a:solidFill>
                  <a:schemeClr val="bg1"/>
                </a:solidFill>
              </a:rPr>
              <a:t>Modeling”</a:t>
            </a:r>
          </a:p>
        </p:txBody>
      </p:sp>
      <p:sp>
        <p:nvSpPr>
          <p:cNvPr id="25" name="TextBox 24"/>
          <p:cNvSpPr txBox="1"/>
          <p:nvPr/>
        </p:nvSpPr>
        <p:spPr>
          <a:xfrm>
            <a:off x="6466083" y="101025"/>
            <a:ext cx="1000595" cy="584775"/>
          </a:xfrm>
          <a:prstGeom prst="rect">
            <a:avLst/>
          </a:prstGeom>
          <a:solidFill>
            <a:schemeClr val="bg1"/>
          </a:solidFill>
        </p:spPr>
        <p:txBody>
          <a:bodyPr wrap="none" rtlCol="0">
            <a:spAutoFit/>
          </a:bodyPr>
          <a:lstStyle/>
          <a:p>
            <a:r>
              <a:rPr lang="en-US" sz="3200" b="1" dirty="0" smtClean="0">
                <a:solidFill>
                  <a:srgbClr val="0070C0"/>
                </a:solidFill>
              </a:rPr>
              <a:t>TRL9</a:t>
            </a:r>
          </a:p>
        </p:txBody>
      </p:sp>
    </p:spTree>
    <p:extLst>
      <p:ext uri="{BB962C8B-B14F-4D97-AF65-F5344CB8AC3E}">
        <p14:creationId xmlns:p14="http://schemas.microsoft.com/office/powerpoint/2010/main" val="3358647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Maggi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21536</TotalTime>
  <Words>2473</Words>
  <Application>Microsoft Office PowerPoint</Application>
  <PresentationFormat>On-screen Show (4:3)</PresentationFormat>
  <Paragraphs>295</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MaggieK</vt:lpstr>
      <vt:lpstr>Air Quality Forecast Modeling</vt:lpstr>
      <vt:lpstr>PowerPoint Presentation</vt:lpstr>
      <vt:lpstr>PowerPoint Presentation</vt:lpstr>
      <vt:lpstr>Mandates:  Air Quality Forecast Modeling </vt:lpstr>
      <vt:lpstr>Air Quality Forecast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Kerchner</dc:creator>
  <cp:lastModifiedBy>Margaret Kerchner</cp:lastModifiedBy>
  <cp:revision>311</cp:revision>
  <cp:lastPrinted>2016-04-18T11:36:35Z</cp:lastPrinted>
  <dcterms:created xsi:type="dcterms:W3CDTF">2016-01-20T16:28:12Z</dcterms:created>
  <dcterms:modified xsi:type="dcterms:W3CDTF">2016-06-09T17:52:41Z</dcterms:modified>
</cp:coreProperties>
</file>